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notesSlides/notesSlide1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handoutMasterIdLst>
    <p:handoutMasterId r:id="rId35"/>
  </p:handoutMasterIdLst>
  <p:sldIdLst>
    <p:sldId id="400" r:id="rId2"/>
    <p:sldId id="288" r:id="rId3"/>
    <p:sldId id="290" r:id="rId4"/>
    <p:sldId id="292" r:id="rId5"/>
    <p:sldId id="295" r:id="rId6"/>
    <p:sldId id="296" r:id="rId7"/>
    <p:sldId id="297" r:id="rId8"/>
    <p:sldId id="298" r:id="rId9"/>
    <p:sldId id="299" r:id="rId10"/>
    <p:sldId id="344" r:id="rId11"/>
    <p:sldId id="360" r:id="rId12"/>
    <p:sldId id="361" r:id="rId13"/>
    <p:sldId id="345" r:id="rId14"/>
    <p:sldId id="301" r:id="rId15"/>
    <p:sldId id="366" r:id="rId16"/>
    <p:sldId id="300" r:id="rId17"/>
    <p:sldId id="394" r:id="rId18"/>
    <p:sldId id="395" r:id="rId19"/>
    <p:sldId id="308" r:id="rId20"/>
    <p:sldId id="396" r:id="rId21"/>
    <p:sldId id="397" r:id="rId22"/>
    <p:sldId id="321" r:id="rId23"/>
    <p:sldId id="322" r:id="rId24"/>
    <p:sldId id="313" r:id="rId25"/>
    <p:sldId id="314" r:id="rId26"/>
    <p:sldId id="368" r:id="rId27"/>
    <p:sldId id="374" r:id="rId28"/>
    <p:sldId id="373" r:id="rId29"/>
    <p:sldId id="369" r:id="rId30"/>
    <p:sldId id="319" r:id="rId31"/>
    <p:sldId id="398" r:id="rId32"/>
    <p:sldId id="401" r:id="rId33"/>
  </p:sldIdLst>
  <p:sldSz cx="9144000" cy="6858000" type="screen4x3"/>
  <p:notesSz cx="6954838"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50" autoAdjust="0"/>
  </p:normalViewPr>
  <p:slideViewPr>
    <p:cSldViewPr>
      <p:cViewPr varScale="1">
        <p:scale>
          <a:sx n="65" d="100"/>
          <a:sy n="65" d="100"/>
        </p:scale>
        <p:origin x="1452"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notesMaster" Target="notesMasters/notesMaster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handoutMaster" Target="handoutMasters/handoutMaster1.xml" /></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 /></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5455"/>
          </a:xfrm>
          <a:prstGeom prst="rect">
            <a:avLst/>
          </a:prstGeom>
        </p:spPr>
        <p:txBody>
          <a:bodyPr vert="horz" lIns="92930" tIns="46465" rIns="92930" bIns="46465" rtlCol="0"/>
          <a:lstStyle>
            <a:lvl1pPr algn="l">
              <a:defRPr sz="1200"/>
            </a:lvl1pPr>
          </a:lstStyle>
          <a:p>
            <a:endParaRPr lang="en-US"/>
          </a:p>
        </p:txBody>
      </p:sp>
      <p:sp>
        <p:nvSpPr>
          <p:cNvPr id="3" name="Date Placeholder 2"/>
          <p:cNvSpPr>
            <a:spLocks noGrp="1"/>
          </p:cNvSpPr>
          <p:nvPr>
            <p:ph type="dt" sz="quarter" idx="1"/>
          </p:nvPr>
        </p:nvSpPr>
        <p:spPr>
          <a:xfrm>
            <a:off x="3939466" y="0"/>
            <a:ext cx="3013763" cy="465455"/>
          </a:xfrm>
          <a:prstGeom prst="rect">
            <a:avLst/>
          </a:prstGeom>
        </p:spPr>
        <p:txBody>
          <a:bodyPr vert="horz" lIns="92930" tIns="46465" rIns="92930" bIns="46465" rtlCol="0"/>
          <a:lstStyle>
            <a:lvl1pPr algn="r">
              <a:defRPr sz="1200"/>
            </a:lvl1pPr>
          </a:lstStyle>
          <a:p>
            <a:fld id="{DE86685C-902F-4706-B29D-305911E2A0AF}" type="datetimeFigureOut">
              <a:rPr lang="en-US" smtClean="0"/>
              <a:t>1/5/2022</a:t>
            </a:fld>
            <a:endParaRPr lang="en-US"/>
          </a:p>
        </p:txBody>
      </p:sp>
      <p:sp>
        <p:nvSpPr>
          <p:cNvPr id="4" name="Footer Placeholder 3"/>
          <p:cNvSpPr>
            <a:spLocks noGrp="1"/>
          </p:cNvSpPr>
          <p:nvPr>
            <p:ph type="ftr" sz="quarter" idx="2"/>
          </p:nvPr>
        </p:nvSpPr>
        <p:spPr>
          <a:xfrm>
            <a:off x="0" y="8842029"/>
            <a:ext cx="3013763" cy="465455"/>
          </a:xfrm>
          <a:prstGeom prst="rect">
            <a:avLst/>
          </a:prstGeom>
        </p:spPr>
        <p:txBody>
          <a:bodyPr vert="horz" lIns="92930" tIns="46465" rIns="92930" bIns="46465" rtlCol="0" anchor="b"/>
          <a:lstStyle>
            <a:lvl1pPr algn="l">
              <a:defRPr sz="1200"/>
            </a:lvl1pPr>
          </a:lstStyle>
          <a:p>
            <a:endParaRPr lang="en-US"/>
          </a:p>
        </p:txBody>
      </p:sp>
      <p:sp>
        <p:nvSpPr>
          <p:cNvPr id="5" name="Slide Number Placeholder 4"/>
          <p:cNvSpPr>
            <a:spLocks noGrp="1"/>
          </p:cNvSpPr>
          <p:nvPr>
            <p:ph type="sldNum" sz="quarter" idx="3"/>
          </p:nvPr>
        </p:nvSpPr>
        <p:spPr>
          <a:xfrm>
            <a:off x="3939466" y="8842029"/>
            <a:ext cx="3013763" cy="465455"/>
          </a:xfrm>
          <a:prstGeom prst="rect">
            <a:avLst/>
          </a:prstGeom>
        </p:spPr>
        <p:txBody>
          <a:bodyPr vert="horz" lIns="92930" tIns="46465" rIns="92930" bIns="46465" rtlCol="0" anchor="b"/>
          <a:lstStyle>
            <a:lvl1pPr algn="r">
              <a:defRPr sz="1200"/>
            </a:lvl1pPr>
          </a:lstStyle>
          <a:p>
            <a:fld id="{1133918C-4D35-4524-B6F0-97AB0C0A3C46}" type="slidenum">
              <a:rPr lang="en-US" smtClean="0"/>
              <a:t>‹#›</a:t>
            </a:fld>
            <a:endParaRPr lang="en-US"/>
          </a:p>
        </p:txBody>
      </p:sp>
    </p:spTree>
    <p:extLst>
      <p:ext uri="{BB962C8B-B14F-4D97-AF65-F5344CB8AC3E}">
        <p14:creationId xmlns:p14="http://schemas.microsoft.com/office/powerpoint/2010/main" val="34436818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5455"/>
          </a:xfrm>
          <a:prstGeom prst="rect">
            <a:avLst/>
          </a:prstGeom>
        </p:spPr>
        <p:txBody>
          <a:bodyPr vert="horz" lIns="92930" tIns="46465" rIns="92930" bIns="46465" rtlCol="0"/>
          <a:lstStyle>
            <a:lvl1pPr algn="l">
              <a:defRPr sz="1200"/>
            </a:lvl1pPr>
          </a:lstStyle>
          <a:p>
            <a:endParaRPr lang="en-US"/>
          </a:p>
        </p:txBody>
      </p:sp>
      <p:sp>
        <p:nvSpPr>
          <p:cNvPr id="3" name="Date Placeholder 2"/>
          <p:cNvSpPr>
            <a:spLocks noGrp="1"/>
          </p:cNvSpPr>
          <p:nvPr>
            <p:ph type="dt" idx="1"/>
          </p:nvPr>
        </p:nvSpPr>
        <p:spPr>
          <a:xfrm>
            <a:off x="3939466" y="0"/>
            <a:ext cx="3013763" cy="465455"/>
          </a:xfrm>
          <a:prstGeom prst="rect">
            <a:avLst/>
          </a:prstGeom>
        </p:spPr>
        <p:txBody>
          <a:bodyPr vert="horz" lIns="92930" tIns="46465" rIns="92930" bIns="46465" rtlCol="0"/>
          <a:lstStyle>
            <a:lvl1pPr algn="r">
              <a:defRPr sz="1200"/>
            </a:lvl1pPr>
          </a:lstStyle>
          <a:p>
            <a:fld id="{2C6FEDD4-2F71-4588-A9A0-EF0928BAEE1C}" type="datetimeFigureOut">
              <a:rPr lang="en-US" smtClean="0"/>
              <a:t>1/5/2022</a:t>
            </a:fld>
            <a:endParaRPr lang="en-US"/>
          </a:p>
        </p:txBody>
      </p:sp>
      <p:sp>
        <p:nvSpPr>
          <p:cNvPr id="4" name="Slide Image Placeholder 3"/>
          <p:cNvSpPr>
            <a:spLocks noGrp="1" noRot="1" noChangeAspect="1"/>
          </p:cNvSpPr>
          <p:nvPr>
            <p:ph type="sldImg" idx="2"/>
          </p:nvPr>
        </p:nvSpPr>
        <p:spPr>
          <a:xfrm>
            <a:off x="1150938" y="698500"/>
            <a:ext cx="4652962" cy="3490913"/>
          </a:xfrm>
          <a:prstGeom prst="rect">
            <a:avLst/>
          </a:prstGeom>
          <a:noFill/>
          <a:ln w="12700">
            <a:solidFill>
              <a:prstClr val="black"/>
            </a:solidFill>
          </a:ln>
        </p:spPr>
        <p:txBody>
          <a:bodyPr vert="horz" lIns="92930" tIns="46465" rIns="92930" bIns="46465" rtlCol="0" anchor="ctr"/>
          <a:lstStyle/>
          <a:p>
            <a:endParaRPr lang="en-US"/>
          </a:p>
        </p:txBody>
      </p:sp>
      <p:sp>
        <p:nvSpPr>
          <p:cNvPr id="5" name="Notes Placeholder 4"/>
          <p:cNvSpPr>
            <a:spLocks noGrp="1"/>
          </p:cNvSpPr>
          <p:nvPr>
            <p:ph type="body" sz="quarter" idx="3"/>
          </p:nvPr>
        </p:nvSpPr>
        <p:spPr>
          <a:xfrm>
            <a:off x="695484" y="4421823"/>
            <a:ext cx="5563870" cy="4189095"/>
          </a:xfrm>
          <a:prstGeom prst="rect">
            <a:avLst/>
          </a:prstGeom>
        </p:spPr>
        <p:txBody>
          <a:bodyPr vert="horz" lIns="92930" tIns="46465" rIns="92930" bIns="4646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13763" cy="465455"/>
          </a:xfrm>
          <a:prstGeom prst="rect">
            <a:avLst/>
          </a:prstGeom>
        </p:spPr>
        <p:txBody>
          <a:bodyPr vert="horz" lIns="92930" tIns="46465" rIns="92930" bIns="46465" rtlCol="0" anchor="b"/>
          <a:lstStyle>
            <a:lvl1pPr algn="l">
              <a:defRPr sz="1200"/>
            </a:lvl1pPr>
          </a:lstStyle>
          <a:p>
            <a:endParaRPr lang="en-US"/>
          </a:p>
        </p:txBody>
      </p:sp>
      <p:sp>
        <p:nvSpPr>
          <p:cNvPr id="7" name="Slide Number Placeholder 6"/>
          <p:cNvSpPr>
            <a:spLocks noGrp="1"/>
          </p:cNvSpPr>
          <p:nvPr>
            <p:ph type="sldNum" sz="quarter" idx="5"/>
          </p:nvPr>
        </p:nvSpPr>
        <p:spPr>
          <a:xfrm>
            <a:off x="3939466" y="8842029"/>
            <a:ext cx="3013763" cy="465455"/>
          </a:xfrm>
          <a:prstGeom prst="rect">
            <a:avLst/>
          </a:prstGeom>
        </p:spPr>
        <p:txBody>
          <a:bodyPr vert="horz" lIns="92930" tIns="46465" rIns="92930" bIns="46465" rtlCol="0" anchor="b"/>
          <a:lstStyle>
            <a:lvl1pPr algn="r">
              <a:defRPr sz="1200"/>
            </a:lvl1pPr>
          </a:lstStyle>
          <a:p>
            <a:fld id="{884B716E-4085-4EAB-8C34-96DF0857698C}" type="slidenum">
              <a:rPr lang="en-US" smtClean="0"/>
              <a:t>‹#›</a:t>
            </a:fld>
            <a:endParaRPr lang="en-US"/>
          </a:p>
        </p:txBody>
      </p:sp>
    </p:spTree>
    <p:extLst>
      <p:ext uri="{BB962C8B-B14F-4D97-AF65-F5344CB8AC3E}">
        <p14:creationId xmlns:p14="http://schemas.microsoft.com/office/powerpoint/2010/main" val="2297792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4B716E-4085-4EAB-8C34-96DF0857698C}" type="slidenum">
              <a:rPr lang="en-US" smtClean="0"/>
              <a:t>1</a:t>
            </a:fld>
            <a:endParaRPr lang="en-US"/>
          </a:p>
        </p:txBody>
      </p:sp>
    </p:spTree>
    <p:extLst>
      <p:ext uri="{BB962C8B-B14F-4D97-AF65-F5344CB8AC3E}">
        <p14:creationId xmlns:p14="http://schemas.microsoft.com/office/powerpoint/2010/main" val="1469855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4B716E-4085-4EAB-8C34-96DF0857698C}" type="slidenum">
              <a:rPr lang="en-US" smtClean="0"/>
              <a:t>14</a:t>
            </a:fld>
            <a:endParaRPr lang="en-US"/>
          </a:p>
        </p:txBody>
      </p:sp>
    </p:spTree>
    <p:extLst>
      <p:ext uri="{BB962C8B-B14F-4D97-AF65-F5344CB8AC3E}">
        <p14:creationId xmlns:p14="http://schemas.microsoft.com/office/powerpoint/2010/main" val="1275914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4B716E-4085-4EAB-8C34-96DF0857698C}" type="slidenum">
              <a:rPr lang="en-US" smtClean="0"/>
              <a:t>16</a:t>
            </a:fld>
            <a:endParaRPr lang="en-US"/>
          </a:p>
        </p:txBody>
      </p:sp>
    </p:spTree>
    <p:extLst>
      <p:ext uri="{BB962C8B-B14F-4D97-AF65-F5344CB8AC3E}">
        <p14:creationId xmlns:p14="http://schemas.microsoft.com/office/powerpoint/2010/main" val="4240761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4B716E-4085-4EAB-8C34-96DF0857698C}" type="slidenum">
              <a:rPr lang="en-US" smtClean="0"/>
              <a:t>19</a:t>
            </a:fld>
            <a:endParaRPr lang="en-US"/>
          </a:p>
        </p:txBody>
      </p:sp>
    </p:spTree>
    <p:extLst>
      <p:ext uri="{BB962C8B-B14F-4D97-AF65-F5344CB8AC3E}">
        <p14:creationId xmlns:p14="http://schemas.microsoft.com/office/powerpoint/2010/main" val="3629056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4B716E-4085-4EAB-8C34-96DF0857698C}" type="slidenum">
              <a:rPr lang="en-US" smtClean="0"/>
              <a:t>22</a:t>
            </a:fld>
            <a:endParaRPr lang="en-US"/>
          </a:p>
        </p:txBody>
      </p:sp>
    </p:spTree>
    <p:extLst>
      <p:ext uri="{BB962C8B-B14F-4D97-AF65-F5344CB8AC3E}">
        <p14:creationId xmlns:p14="http://schemas.microsoft.com/office/powerpoint/2010/main" val="1794045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4B716E-4085-4EAB-8C34-96DF0857698C}" type="slidenum">
              <a:rPr lang="en-US" smtClean="0"/>
              <a:t>23</a:t>
            </a:fld>
            <a:endParaRPr lang="en-US"/>
          </a:p>
        </p:txBody>
      </p:sp>
    </p:spTree>
    <p:extLst>
      <p:ext uri="{BB962C8B-B14F-4D97-AF65-F5344CB8AC3E}">
        <p14:creationId xmlns:p14="http://schemas.microsoft.com/office/powerpoint/2010/main" val="3236580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4B716E-4085-4EAB-8C34-96DF0857698C}" type="slidenum">
              <a:rPr lang="en-US" smtClean="0"/>
              <a:t>24</a:t>
            </a:fld>
            <a:endParaRPr lang="en-US"/>
          </a:p>
        </p:txBody>
      </p:sp>
    </p:spTree>
    <p:extLst>
      <p:ext uri="{BB962C8B-B14F-4D97-AF65-F5344CB8AC3E}">
        <p14:creationId xmlns:p14="http://schemas.microsoft.com/office/powerpoint/2010/main" val="2057709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4B716E-4085-4EAB-8C34-96DF0857698C}" type="slidenum">
              <a:rPr lang="en-US" smtClean="0"/>
              <a:t>25</a:t>
            </a:fld>
            <a:endParaRPr lang="en-US"/>
          </a:p>
        </p:txBody>
      </p:sp>
    </p:spTree>
    <p:extLst>
      <p:ext uri="{BB962C8B-B14F-4D97-AF65-F5344CB8AC3E}">
        <p14:creationId xmlns:p14="http://schemas.microsoft.com/office/powerpoint/2010/main" val="1505000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4B716E-4085-4EAB-8C34-96DF0857698C}" type="slidenum">
              <a:rPr lang="en-US" smtClean="0"/>
              <a:t>30</a:t>
            </a:fld>
            <a:endParaRPr lang="en-US"/>
          </a:p>
        </p:txBody>
      </p:sp>
    </p:spTree>
    <p:extLst>
      <p:ext uri="{BB962C8B-B14F-4D97-AF65-F5344CB8AC3E}">
        <p14:creationId xmlns:p14="http://schemas.microsoft.com/office/powerpoint/2010/main" val="4235644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4B716E-4085-4EAB-8C34-96DF0857698C}" type="slidenum">
              <a:rPr lang="en-US" smtClean="0"/>
              <a:t>31</a:t>
            </a:fld>
            <a:endParaRPr lang="en-US"/>
          </a:p>
        </p:txBody>
      </p:sp>
    </p:spTree>
    <p:extLst>
      <p:ext uri="{BB962C8B-B14F-4D97-AF65-F5344CB8AC3E}">
        <p14:creationId xmlns:p14="http://schemas.microsoft.com/office/powerpoint/2010/main" val="1647517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227F8DC-14CD-467C-8866-FB581D4209CE}" type="slidenum">
              <a:rPr lang="en-US" smtClean="0"/>
              <a:pPr fontAlgn="base">
                <a:spcBef>
                  <a:spcPct val="0"/>
                </a:spcBef>
                <a:spcAft>
                  <a:spcPct val="0"/>
                </a:spcAft>
                <a:defRPr/>
              </a:pPr>
              <a:t>32</a:t>
            </a:fld>
            <a:endParaRPr lang="en-US"/>
          </a:p>
        </p:txBody>
      </p:sp>
      <p:sp>
        <p:nvSpPr>
          <p:cNvPr id="184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84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lgn="just" defTabSz="914097" eaLnBrk="0" fontAlgn="base" hangingPunct="0">
              <a:spcBef>
                <a:spcPct val="0"/>
              </a:spcBef>
              <a:spcAft>
                <a:spcPct val="0"/>
              </a:spcAft>
            </a:pPr>
            <a:r>
              <a:rPr lang="en-US" dirty="0">
                <a:latin typeface="Times New Roman" pitchFamily="18" charset="0"/>
                <a:ea typeface="Calibri" pitchFamily="34" charset="0"/>
                <a:cs typeface="Times New Roman" pitchFamily="18" charset="0"/>
              </a:rPr>
              <a:t>(solvent + </a:t>
            </a:r>
            <a:r>
              <a:rPr lang="en-US" dirty="0" err="1">
                <a:latin typeface="Times New Roman" pitchFamily="18" charset="0"/>
                <a:ea typeface="Calibri" pitchFamily="34" charset="0"/>
                <a:cs typeface="Times New Roman" pitchFamily="18" charset="0"/>
              </a:rPr>
              <a:t>lysis</a:t>
            </a:r>
            <a:r>
              <a:rPr lang="en-US" dirty="0">
                <a:latin typeface="Times New Roman" pitchFamily="18" charset="0"/>
                <a:ea typeface="Calibri" pitchFamily="34" charset="0"/>
                <a:cs typeface="Times New Roman" pitchFamily="18" charset="0"/>
              </a:rPr>
              <a:t> = </a:t>
            </a:r>
            <a:r>
              <a:rPr lang="en-US" dirty="0" err="1">
                <a:latin typeface="Times New Roman" pitchFamily="18" charset="0"/>
                <a:ea typeface="Calibri" pitchFamily="34" charset="0"/>
                <a:cs typeface="Times New Roman" pitchFamily="18" charset="0"/>
              </a:rPr>
              <a:t>solvolysis</a:t>
            </a:r>
            <a:r>
              <a:rPr lang="en-US" dirty="0">
                <a:latin typeface="Times New Roman" pitchFamily="18" charset="0"/>
                <a:ea typeface="Calibri" pitchFamily="34" charset="0"/>
                <a:cs typeface="Times New Roman" pitchFamily="18" charset="0"/>
              </a:rPr>
              <a:t>). </a:t>
            </a:r>
          </a:p>
          <a:p>
            <a:pPr algn="just" defTabSz="914097" eaLnBrk="0" fontAlgn="base" hangingPunct="0">
              <a:spcBef>
                <a:spcPct val="0"/>
              </a:spcBef>
              <a:spcAft>
                <a:spcPct val="0"/>
              </a:spcAft>
            </a:pPr>
            <a:r>
              <a:rPr lang="en-US" dirty="0">
                <a:latin typeface="Times New Roman" pitchFamily="18" charset="0"/>
                <a:ea typeface="Calibri" pitchFamily="34" charset="0"/>
                <a:cs typeface="Times New Roman" pitchFamily="18" charset="0"/>
              </a:rPr>
              <a:t>When solvent is water = Hydrolysis.</a:t>
            </a:r>
          </a:p>
          <a:p>
            <a:pPr algn="just" defTabSz="914097" eaLnBrk="0" fontAlgn="base" hangingPunct="0">
              <a:spcBef>
                <a:spcPct val="0"/>
              </a:spcBef>
              <a:spcAft>
                <a:spcPct val="0"/>
              </a:spcAft>
            </a:pPr>
            <a:r>
              <a:rPr lang="en-US" dirty="0">
                <a:latin typeface="Times New Roman" pitchFamily="18" charset="0"/>
                <a:ea typeface="Calibri" pitchFamily="34" charset="0"/>
                <a:cs typeface="Times New Roman" pitchFamily="18" charset="0"/>
              </a:rPr>
              <a:t> When it is methanol = </a:t>
            </a:r>
            <a:r>
              <a:rPr lang="en-US" dirty="0" err="1">
                <a:latin typeface="Times New Roman" pitchFamily="18" charset="0"/>
                <a:ea typeface="Calibri" pitchFamily="34" charset="0"/>
                <a:cs typeface="Times New Roman" pitchFamily="18" charset="0"/>
              </a:rPr>
              <a:t>methanolysis</a:t>
            </a:r>
            <a:r>
              <a:rPr lang="en-US" dirty="0">
                <a:latin typeface="Times New Roman" pitchFamily="18" charset="0"/>
                <a:ea typeface="Calibri" pitchFamily="34" charset="0"/>
                <a:cs typeface="Times New Roman" pitchFamily="18" charset="0"/>
              </a:rPr>
              <a:t>.</a:t>
            </a:r>
            <a:endParaRPr lang="en-US" dirty="0"/>
          </a:p>
        </p:txBody>
      </p:sp>
    </p:spTree>
    <p:extLst>
      <p:ext uri="{BB962C8B-B14F-4D97-AF65-F5344CB8AC3E}">
        <p14:creationId xmlns:p14="http://schemas.microsoft.com/office/powerpoint/2010/main" val="1433250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4B716E-4085-4EAB-8C34-96DF0857698C}" type="slidenum">
              <a:rPr lang="en-US" smtClean="0"/>
              <a:t>2</a:t>
            </a:fld>
            <a:endParaRPr lang="en-US"/>
          </a:p>
        </p:txBody>
      </p:sp>
    </p:spTree>
    <p:extLst>
      <p:ext uri="{BB962C8B-B14F-4D97-AF65-F5344CB8AC3E}">
        <p14:creationId xmlns:p14="http://schemas.microsoft.com/office/powerpoint/2010/main" val="2993208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4B716E-4085-4EAB-8C34-96DF0857698C}" type="slidenum">
              <a:rPr lang="en-US" smtClean="0"/>
              <a:t>3</a:t>
            </a:fld>
            <a:endParaRPr lang="en-US"/>
          </a:p>
        </p:txBody>
      </p:sp>
    </p:spTree>
    <p:extLst>
      <p:ext uri="{BB962C8B-B14F-4D97-AF65-F5344CB8AC3E}">
        <p14:creationId xmlns:p14="http://schemas.microsoft.com/office/powerpoint/2010/main" val="287664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4B716E-4085-4EAB-8C34-96DF0857698C}" type="slidenum">
              <a:rPr lang="en-US" smtClean="0"/>
              <a:t>4</a:t>
            </a:fld>
            <a:endParaRPr lang="en-US"/>
          </a:p>
        </p:txBody>
      </p:sp>
    </p:spTree>
    <p:extLst>
      <p:ext uri="{BB962C8B-B14F-4D97-AF65-F5344CB8AC3E}">
        <p14:creationId xmlns:p14="http://schemas.microsoft.com/office/powerpoint/2010/main" val="51356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4B716E-4085-4EAB-8C34-96DF0857698C}" type="slidenum">
              <a:rPr lang="en-US" smtClean="0"/>
              <a:t>5</a:t>
            </a:fld>
            <a:endParaRPr lang="en-US"/>
          </a:p>
        </p:txBody>
      </p:sp>
    </p:spTree>
    <p:extLst>
      <p:ext uri="{BB962C8B-B14F-4D97-AF65-F5344CB8AC3E}">
        <p14:creationId xmlns:p14="http://schemas.microsoft.com/office/powerpoint/2010/main" val="699504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4B716E-4085-4EAB-8C34-96DF0857698C}" type="slidenum">
              <a:rPr lang="en-US" smtClean="0"/>
              <a:t>6</a:t>
            </a:fld>
            <a:endParaRPr lang="en-US"/>
          </a:p>
        </p:txBody>
      </p:sp>
    </p:spTree>
    <p:extLst>
      <p:ext uri="{BB962C8B-B14F-4D97-AF65-F5344CB8AC3E}">
        <p14:creationId xmlns:p14="http://schemas.microsoft.com/office/powerpoint/2010/main" val="1363630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4B716E-4085-4EAB-8C34-96DF0857698C}" type="slidenum">
              <a:rPr lang="en-US" smtClean="0"/>
              <a:t>7</a:t>
            </a:fld>
            <a:endParaRPr lang="en-US"/>
          </a:p>
        </p:txBody>
      </p:sp>
    </p:spTree>
    <p:extLst>
      <p:ext uri="{BB962C8B-B14F-4D97-AF65-F5344CB8AC3E}">
        <p14:creationId xmlns:p14="http://schemas.microsoft.com/office/powerpoint/2010/main" val="2091175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4B716E-4085-4EAB-8C34-96DF0857698C}" type="slidenum">
              <a:rPr lang="en-US" smtClean="0"/>
              <a:t>8</a:t>
            </a:fld>
            <a:endParaRPr lang="en-US"/>
          </a:p>
        </p:txBody>
      </p:sp>
    </p:spTree>
    <p:extLst>
      <p:ext uri="{BB962C8B-B14F-4D97-AF65-F5344CB8AC3E}">
        <p14:creationId xmlns:p14="http://schemas.microsoft.com/office/powerpoint/2010/main" val="980137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4B716E-4085-4EAB-8C34-96DF0857698C}" type="slidenum">
              <a:rPr lang="en-US" smtClean="0"/>
              <a:t>9</a:t>
            </a:fld>
            <a:endParaRPr lang="en-US"/>
          </a:p>
        </p:txBody>
      </p:sp>
    </p:spTree>
    <p:extLst>
      <p:ext uri="{BB962C8B-B14F-4D97-AF65-F5344CB8AC3E}">
        <p14:creationId xmlns:p14="http://schemas.microsoft.com/office/powerpoint/2010/main" val="2670215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63BCC33-78AC-4C55-9C40-E66FCB18021B}" type="datetime1">
              <a:rPr lang="en-US" smtClean="0"/>
              <a:t>1/5/2022</a:t>
            </a:fld>
            <a:endParaRPr lang="en-US"/>
          </a:p>
        </p:txBody>
      </p:sp>
      <p:sp>
        <p:nvSpPr>
          <p:cNvPr id="5" name="Footer Placeholder 4"/>
          <p:cNvSpPr>
            <a:spLocks noGrp="1"/>
          </p:cNvSpPr>
          <p:nvPr>
            <p:ph type="ftr" sz="quarter" idx="11"/>
          </p:nvPr>
        </p:nvSpPr>
        <p:spPr/>
        <p:txBody>
          <a:bodyPr/>
          <a:lstStyle/>
          <a:p>
            <a:r>
              <a:rPr lang="en-US"/>
              <a:t>CHM 101: 2020/2021 Session</a:t>
            </a:r>
          </a:p>
        </p:txBody>
      </p:sp>
      <p:sp>
        <p:nvSpPr>
          <p:cNvPr id="6" name="Slide Number Placeholder 5"/>
          <p:cNvSpPr>
            <a:spLocks noGrp="1"/>
          </p:cNvSpPr>
          <p:nvPr>
            <p:ph type="sldNum" sz="quarter" idx="12"/>
          </p:nvPr>
        </p:nvSpPr>
        <p:spPr/>
        <p:txBody>
          <a:bodyPr/>
          <a:lstStyle/>
          <a:p>
            <a:fld id="{E63583E0-65CB-4181-9FA6-A42C1699993F}" type="slidenum">
              <a:rPr lang="en-US" smtClean="0"/>
              <a:t>‹#›</a:t>
            </a:fld>
            <a:endParaRPr lang="en-US"/>
          </a:p>
        </p:txBody>
      </p:sp>
    </p:spTree>
    <p:extLst>
      <p:ext uri="{BB962C8B-B14F-4D97-AF65-F5344CB8AC3E}">
        <p14:creationId xmlns:p14="http://schemas.microsoft.com/office/powerpoint/2010/main" val="1967579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78A4EC-9B4F-45BB-99C7-02E98F2AA39D}" type="datetime1">
              <a:rPr lang="en-US" smtClean="0"/>
              <a:t>1/5/2022</a:t>
            </a:fld>
            <a:endParaRPr lang="en-US"/>
          </a:p>
        </p:txBody>
      </p:sp>
      <p:sp>
        <p:nvSpPr>
          <p:cNvPr id="5" name="Footer Placeholder 4"/>
          <p:cNvSpPr>
            <a:spLocks noGrp="1"/>
          </p:cNvSpPr>
          <p:nvPr>
            <p:ph type="ftr" sz="quarter" idx="11"/>
          </p:nvPr>
        </p:nvSpPr>
        <p:spPr/>
        <p:txBody>
          <a:bodyPr/>
          <a:lstStyle/>
          <a:p>
            <a:r>
              <a:rPr lang="en-US"/>
              <a:t>CHM 101: 2020/2021 Session</a:t>
            </a:r>
          </a:p>
        </p:txBody>
      </p:sp>
      <p:sp>
        <p:nvSpPr>
          <p:cNvPr id="6" name="Slide Number Placeholder 5"/>
          <p:cNvSpPr>
            <a:spLocks noGrp="1"/>
          </p:cNvSpPr>
          <p:nvPr>
            <p:ph type="sldNum" sz="quarter" idx="12"/>
          </p:nvPr>
        </p:nvSpPr>
        <p:spPr/>
        <p:txBody>
          <a:bodyPr/>
          <a:lstStyle/>
          <a:p>
            <a:fld id="{E63583E0-65CB-4181-9FA6-A42C1699993F}" type="slidenum">
              <a:rPr lang="en-US" smtClean="0"/>
              <a:t>‹#›</a:t>
            </a:fld>
            <a:endParaRPr lang="en-US"/>
          </a:p>
        </p:txBody>
      </p:sp>
    </p:spTree>
    <p:extLst>
      <p:ext uri="{BB962C8B-B14F-4D97-AF65-F5344CB8AC3E}">
        <p14:creationId xmlns:p14="http://schemas.microsoft.com/office/powerpoint/2010/main" val="41968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04DE90-42AA-44D2-B6F8-FDBF2F6297DA}" type="datetime1">
              <a:rPr lang="en-US" smtClean="0"/>
              <a:t>1/5/2022</a:t>
            </a:fld>
            <a:endParaRPr lang="en-US"/>
          </a:p>
        </p:txBody>
      </p:sp>
      <p:sp>
        <p:nvSpPr>
          <p:cNvPr id="5" name="Footer Placeholder 4"/>
          <p:cNvSpPr>
            <a:spLocks noGrp="1"/>
          </p:cNvSpPr>
          <p:nvPr>
            <p:ph type="ftr" sz="quarter" idx="11"/>
          </p:nvPr>
        </p:nvSpPr>
        <p:spPr/>
        <p:txBody>
          <a:bodyPr/>
          <a:lstStyle/>
          <a:p>
            <a:r>
              <a:rPr lang="en-US"/>
              <a:t>CHM 101: 2020/2021 Session</a:t>
            </a:r>
          </a:p>
        </p:txBody>
      </p:sp>
      <p:sp>
        <p:nvSpPr>
          <p:cNvPr id="6" name="Slide Number Placeholder 5"/>
          <p:cNvSpPr>
            <a:spLocks noGrp="1"/>
          </p:cNvSpPr>
          <p:nvPr>
            <p:ph type="sldNum" sz="quarter" idx="12"/>
          </p:nvPr>
        </p:nvSpPr>
        <p:spPr/>
        <p:txBody>
          <a:bodyPr/>
          <a:lstStyle/>
          <a:p>
            <a:fld id="{E63583E0-65CB-4181-9FA6-A42C1699993F}" type="slidenum">
              <a:rPr lang="en-US" smtClean="0"/>
              <a:t>‹#›</a:t>
            </a:fld>
            <a:endParaRPr lang="en-US"/>
          </a:p>
        </p:txBody>
      </p:sp>
    </p:spTree>
    <p:extLst>
      <p:ext uri="{BB962C8B-B14F-4D97-AF65-F5344CB8AC3E}">
        <p14:creationId xmlns:p14="http://schemas.microsoft.com/office/powerpoint/2010/main" val="1808561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FE8544-C7F0-4567-BC76-AF8A1AD62709}" type="datetime1">
              <a:rPr lang="en-US" smtClean="0"/>
              <a:t>1/5/2022</a:t>
            </a:fld>
            <a:endParaRPr lang="en-US"/>
          </a:p>
        </p:txBody>
      </p:sp>
      <p:sp>
        <p:nvSpPr>
          <p:cNvPr id="5" name="Footer Placeholder 4"/>
          <p:cNvSpPr>
            <a:spLocks noGrp="1"/>
          </p:cNvSpPr>
          <p:nvPr>
            <p:ph type="ftr" sz="quarter" idx="11"/>
          </p:nvPr>
        </p:nvSpPr>
        <p:spPr/>
        <p:txBody>
          <a:bodyPr/>
          <a:lstStyle/>
          <a:p>
            <a:r>
              <a:rPr lang="en-US"/>
              <a:t>CHM 101: 2020/2021 Session</a:t>
            </a:r>
          </a:p>
        </p:txBody>
      </p:sp>
      <p:sp>
        <p:nvSpPr>
          <p:cNvPr id="6" name="Slide Number Placeholder 5"/>
          <p:cNvSpPr>
            <a:spLocks noGrp="1"/>
          </p:cNvSpPr>
          <p:nvPr>
            <p:ph type="sldNum" sz="quarter" idx="12"/>
          </p:nvPr>
        </p:nvSpPr>
        <p:spPr/>
        <p:txBody>
          <a:bodyPr/>
          <a:lstStyle/>
          <a:p>
            <a:fld id="{E63583E0-65CB-4181-9FA6-A42C1699993F}" type="slidenum">
              <a:rPr lang="en-US" smtClean="0"/>
              <a:t>‹#›</a:t>
            </a:fld>
            <a:endParaRPr lang="en-US"/>
          </a:p>
        </p:txBody>
      </p:sp>
    </p:spTree>
    <p:extLst>
      <p:ext uri="{BB962C8B-B14F-4D97-AF65-F5344CB8AC3E}">
        <p14:creationId xmlns:p14="http://schemas.microsoft.com/office/powerpoint/2010/main" val="3027507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46840A-DCFF-460C-98B1-3DB484A408DD}" type="datetime1">
              <a:rPr lang="en-US" smtClean="0"/>
              <a:t>1/5/2022</a:t>
            </a:fld>
            <a:endParaRPr lang="en-US"/>
          </a:p>
        </p:txBody>
      </p:sp>
      <p:sp>
        <p:nvSpPr>
          <p:cNvPr id="5" name="Footer Placeholder 4"/>
          <p:cNvSpPr>
            <a:spLocks noGrp="1"/>
          </p:cNvSpPr>
          <p:nvPr>
            <p:ph type="ftr" sz="quarter" idx="11"/>
          </p:nvPr>
        </p:nvSpPr>
        <p:spPr/>
        <p:txBody>
          <a:bodyPr/>
          <a:lstStyle/>
          <a:p>
            <a:r>
              <a:rPr lang="en-US"/>
              <a:t>CHM 101: 2020/2021 Session</a:t>
            </a:r>
          </a:p>
        </p:txBody>
      </p:sp>
      <p:sp>
        <p:nvSpPr>
          <p:cNvPr id="6" name="Slide Number Placeholder 5"/>
          <p:cNvSpPr>
            <a:spLocks noGrp="1"/>
          </p:cNvSpPr>
          <p:nvPr>
            <p:ph type="sldNum" sz="quarter" idx="12"/>
          </p:nvPr>
        </p:nvSpPr>
        <p:spPr/>
        <p:txBody>
          <a:bodyPr/>
          <a:lstStyle/>
          <a:p>
            <a:fld id="{E63583E0-65CB-4181-9FA6-A42C1699993F}" type="slidenum">
              <a:rPr lang="en-US" smtClean="0"/>
              <a:t>‹#›</a:t>
            </a:fld>
            <a:endParaRPr lang="en-US"/>
          </a:p>
        </p:txBody>
      </p:sp>
    </p:spTree>
    <p:extLst>
      <p:ext uri="{BB962C8B-B14F-4D97-AF65-F5344CB8AC3E}">
        <p14:creationId xmlns:p14="http://schemas.microsoft.com/office/powerpoint/2010/main" val="2871022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9D5FCE-0294-429B-8636-24BA9240D2A0}" type="datetime1">
              <a:rPr lang="en-US" smtClean="0"/>
              <a:t>1/5/2022</a:t>
            </a:fld>
            <a:endParaRPr lang="en-US"/>
          </a:p>
        </p:txBody>
      </p:sp>
      <p:sp>
        <p:nvSpPr>
          <p:cNvPr id="6" name="Footer Placeholder 5"/>
          <p:cNvSpPr>
            <a:spLocks noGrp="1"/>
          </p:cNvSpPr>
          <p:nvPr>
            <p:ph type="ftr" sz="quarter" idx="11"/>
          </p:nvPr>
        </p:nvSpPr>
        <p:spPr/>
        <p:txBody>
          <a:bodyPr/>
          <a:lstStyle/>
          <a:p>
            <a:r>
              <a:rPr lang="en-US"/>
              <a:t>CHM 101: 2020/2021 Session</a:t>
            </a:r>
          </a:p>
        </p:txBody>
      </p:sp>
      <p:sp>
        <p:nvSpPr>
          <p:cNvPr id="7" name="Slide Number Placeholder 6"/>
          <p:cNvSpPr>
            <a:spLocks noGrp="1"/>
          </p:cNvSpPr>
          <p:nvPr>
            <p:ph type="sldNum" sz="quarter" idx="12"/>
          </p:nvPr>
        </p:nvSpPr>
        <p:spPr/>
        <p:txBody>
          <a:bodyPr/>
          <a:lstStyle/>
          <a:p>
            <a:fld id="{E63583E0-65CB-4181-9FA6-A42C1699993F}" type="slidenum">
              <a:rPr lang="en-US" smtClean="0"/>
              <a:t>‹#›</a:t>
            </a:fld>
            <a:endParaRPr lang="en-US"/>
          </a:p>
        </p:txBody>
      </p:sp>
    </p:spTree>
    <p:extLst>
      <p:ext uri="{BB962C8B-B14F-4D97-AF65-F5344CB8AC3E}">
        <p14:creationId xmlns:p14="http://schemas.microsoft.com/office/powerpoint/2010/main" val="4268039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D21550-CE88-4EC0-BB21-E7BB74A4492A}" type="datetime1">
              <a:rPr lang="en-US" smtClean="0"/>
              <a:t>1/5/2022</a:t>
            </a:fld>
            <a:endParaRPr lang="en-US"/>
          </a:p>
        </p:txBody>
      </p:sp>
      <p:sp>
        <p:nvSpPr>
          <p:cNvPr id="8" name="Footer Placeholder 7"/>
          <p:cNvSpPr>
            <a:spLocks noGrp="1"/>
          </p:cNvSpPr>
          <p:nvPr>
            <p:ph type="ftr" sz="quarter" idx="11"/>
          </p:nvPr>
        </p:nvSpPr>
        <p:spPr/>
        <p:txBody>
          <a:bodyPr/>
          <a:lstStyle/>
          <a:p>
            <a:r>
              <a:rPr lang="en-US"/>
              <a:t>CHM 101: 2020/2021 Session</a:t>
            </a:r>
          </a:p>
        </p:txBody>
      </p:sp>
      <p:sp>
        <p:nvSpPr>
          <p:cNvPr id="9" name="Slide Number Placeholder 8"/>
          <p:cNvSpPr>
            <a:spLocks noGrp="1"/>
          </p:cNvSpPr>
          <p:nvPr>
            <p:ph type="sldNum" sz="quarter" idx="12"/>
          </p:nvPr>
        </p:nvSpPr>
        <p:spPr/>
        <p:txBody>
          <a:bodyPr/>
          <a:lstStyle/>
          <a:p>
            <a:fld id="{E63583E0-65CB-4181-9FA6-A42C1699993F}" type="slidenum">
              <a:rPr lang="en-US" smtClean="0"/>
              <a:t>‹#›</a:t>
            </a:fld>
            <a:endParaRPr lang="en-US"/>
          </a:p>
        </p:txBody>
      </p:sp>
    </p:spTree>
    <p:extLst>
      <p:ext uri="{BB962C8B-B14F-4D97-AF65-F5344CB8AC3E}">
        <p14:creationId xmlns:p14="http://schemas.microsoft.com/office/powerpoint/2010/main" val="4036972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F6F23C-031B-42BB-8EB2-C8442CD425DC}" type="datetime1">
              <a:rPr lang="en-US" smtClean="0"/>
              <a:t>1/5/2022</a:t>
            </a:fld>
            <a:endParaRPr lang="en-US"/>
          </a:p>
        </p:txBody>
      </p:sp>
      <p:sp>
        <p:nvSpPr>
          <p:cNvPr id="4" name="Footer Placeholder 3"/>
          <p:cNvSpPr>
            <a:spLocks noGrp="1"/>
          </p:cNvSpPr>
          <p:nvPr>
            <p:ph type="ftr" sz="quarter" idx="11"/>
          </p:nvPr>
        </p:nvSpPr>
        <p:spPr/>
        <p:txBody>
          <a:bodyPr/>
          <a:lstStyle/>
          <a:p>
            <a:r>
              <a:rPr lang="en-US"/>
              <a:t>CHM 101: 2020/2021 Session</a:t>
            </a:r>
          </a:p>
        </p:txBody>
      </p:sp>
      <p:sp>
        <p:nvSpPr>
          <p:cNvPr id="5" name="Slide Number Placeholder 4"/>
          <p:cNvSpPr>
            <a:spLocks noGrp="1"/>
          </p:cNvSpPr>
          <p:nvPr>
            <p:ph type="sldNum" sz="quarter" idx="12"/>
          </p:nvPr>
        </p:nvSpPr>
        <p:spPr/>
        <p:txBody>
          <a:bodyPr/>
          <a:lstStyle/>
          <a:p>
            <a:fld id="{E63583E0-65CB-4181-9FA6-A42C1699993F}" type="slidenum">
              <a:rPr lang="en-US" smtClean="0"/>
              <a:t>‹#›</a:t>
            </a:fld>
            <a:endParaRPr lang="en-US"/>
          </a:p>
        </p:txBody>
      </p:sp>
    </p:spTree>
    <p:extLst>
      <p:ext uri="{BB962C8B-B14F-4D97-AF65-F5344CB8AC3E}">
        <p14:creationId xmlns:p14="http://schemas.microsoft.com/office/powerpoint/2010/main" val="3480236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D612AD-07F6-4067-967C-2492BD4E0BD6}" type="datetime1">
              <a:rPr lang="en-US" smtClean="0"/>
              <a:t>1/5/2022</a:t>
            </a:fld>
            <a:endParaRPr lang="en-US"/>
          </a:p>
        </p:txBody>
      </p:sp>
      <p:sp>
        <p:nvSpPr>
          <p:cNvPr id="3" name="Footer Placeholder 2"/>
          <p:cNvSpPr>
            <a:spLocks noGrp="1"/>
          </p:cNvSpPr>
          <p:nvPr>
            <p:ph type="ftr" sz="quarter" idx="11"/>
          </p:nvPr>
        </p:nvSpPr>
        <p:spPr/>
        <p:txBody>
          <a:bodyPr/>
          <a:lstStyle/>
          <a:p>
            <a:r>
              <a:rPr lang="en-US"/>
              <a:t>CHM 101: 2020/2021 Session</a:t>
            </a:r>
          </a:p>
        </p:txBody>
      </p:sp>
      <p:sp>
        <p:nvSpPr>
          <p:cNvPr id="4" name="Slide Number Placeholder 3"/>
          <p:cNvSpPr>
            <a:spLocks noGrp="1"/>
          </p:cNvSpPr>
          <p:nvPr>
            <p:ph type="sldNum" sz="quarter" idx="12"/>
          </p:nvPr>
        </p:nvSpPr>
        <p:spPr/>
        <p:txBody>
          <a:bodyPr/>
          <a:lstStyle/>
          <a:p>
            <a:fld id="{E63583E0-65CB-4181-9FA6-A42C1699993F}" type="slidenum">
              <a:rPr lang="en-US" smtClean="0"/>
              <a:t>‹#›</a:t>
            </a:fld>
            <a:endParaRPr lang="en-US"/>
          </a:p>
        </p:txBody>
      </p:sp>
    </p:spTree>
    <p:extLst>
      <p:ext uri="{BB962C8B-B14F-4D97-AF65-F5344CB8AC3E}">
        <p14:creationId xmlns:p14="http://schemas.microsoft.com/office/powerpoint/2010/main" val="2993386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A6F882-2384-4C2C-AFB6-05AD3243B62F}" type="datetime1">
              <a:rPr lang="en-US" smtClean="0"/>
              <a:t>1/5/2022</a:t>
            </a:fld>
            <a:endParaRPr lang="en-US"/>
          </a:p>
        </p:txBody>
      </p:sp>
      <p:sp>
        <p:nvSpPr>
          <p:cNvPr id="6" name="Footer Placeholder 5"/>
          <p:cNvSpPr>
            <a:spLocks noGrp="1"/>
          </p:cNvSpPr>
          <p:nvPr>
            <p:ph type="ftr" sz="quarter" idx="11"/>
          </p:nvPr>
        </p:nvSpPr>
        <p:spPr/>
        <p:txBody>
          <a:bodyPr/>
          <a:lstStyle/>
          <a:p>
            <a:r>
              <a:rPr lang="en-US"/>
              <a:t>CHM 101: 2020/2021 Session</a:t>
            </a:r>
          </a:p>
        </p:txBody>
      </p:sp>
      <p:sp>
        <p:nvSpPr>
          <p:cNvPr id="7" name="Slide Number Placeholder 6"/>
          <p:cNvSpPr>
            <a:spLocks noGrp="1"/>
          </p:cNvSpPr>
          <p:nvPr>
            <p:ph type="sldNum" sz="quarter" idx="12"/>
          </p:nvPr>
        </p:nvSpPr>
        <p:spPr/>
        <p:txBody>
          <a:bodyPr/>
          <a:lstStyle/>
          <a:p>
            <a:fld id="{E63583E0-65CB-4181-9FA6-A42C1699993F}" type="slidenum">
              <a:rPr lang="en-US" smtClean="0"/>
              <a:t>‹#›</a:t>
            </a:fld>
            <a:endParaRPr lang="en-US"/>
          </a:p>
        </p:txBody>
      </p:sp>
    </p:spTree>
    <p:extLst>
      <p:ext uri="{BB962C8B-B14F-4D97-AF65-F5344CB8AC3E}">
        <p14:creationId xmlns:p14="http://schemas.microsoft.com/office/powerpoint/2010/main" val="526764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380BA8-A1B8-443A-A523-E14E4E4B9430}" type="datetime1">
              <a:rPr lang="en-US" smtClean="0"/>
              <a:t>1/5/2022</a:t>
            </a:fld>
            <a:endParaRPr lang="en-US"/>
          </a:p>
        </p:txBody>
      </p:sp>
      <p:sp>
        <p:nvSpPr>
          <p:cNvPr id="6" name="Footer Placeholder 5"/>
          <p:cNvSpPr>
            <a:spLocks noGrp="1"/>
          </p:cNvSpPr>
          <p:nvPr>
            <p:ph type="ftr" sz="quarter" idx="11"/>
          </p:nvPr>
        </p:nvSpPr>
        <p:spPr/>
        <p:txBody>
          <a:bodyPr/>
          <a:lstStyle/>
          <a:p>
            <a:r>
              <a:rPr lang="en-US"/>
              <a:t>CHM 101: 2020/2021 Session</a:t>
            </a:r>
          </a:p>
        </p:txBody>
      </p:sp>
      <p:sp>
        <p:nvSpPr>
          <p:cNvPr id="7" name="Slide Number Placeholder 6"/>
          <p:cNvSpPr>
            <a:spLocks noGrp="1"/>
          </p:cNvSpPr>
          <p:nvPr>
            <p:ph type="sldNum" sz="quarter" idx="12"/>
          </p:nvPr>
        </p:nvSpPr>
        <p:spPr/>
        <p:txBody>
          <a:bodyPr/>
          <a:lstStyle/>
          <a:p>
            <a:fld id="{E63583E0-65CB-4181-9FA6-A42C1699993F}" type="slidenum">
              <a:rPr lang="en-US" smtClean="0"/>
              <a:t>‹#›</a:t>
            </a:fld>
            <a:endParaRPr lang="en-US"/>
          </a:p>
        </p:txBody>
      </p:sp>
    </p:spTree>
    <p:extLst>
      <p:ext uri="{BB962C8B-B14F-4D97-AF65-F5344CB8AC3E}">
        <p14:creationId xmlns:p14="http://schemas.microsoft.com/office/powerpoint/2010/main" val="2992093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EE84BA-525D-4982-8AE8-070D6172C961}" type="datetime1">
              <a:rPr lang="en-US" smtClean="0"/>
              <a:t>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CHM 101: 2020/2021 Session</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3583E0-65CB-4181-9FA6-A42C1699993F}" type="slidenum">
              <a:rPr lang="en-US" smtClean="0"/>
              <a:t>‹#›</a:t>
            </a:fld>
            <a:endParaRPr lang="en-US"/>
          </a:p>
        </p:txBody>
      </p:sp>
    </p:spTree>
    <p:extLst>
      <p:ext uri="{BB962C8B-B14F-4D97-AF65-F5344CB8AC3E}">
        <p14:creationId xmlns:p14="http://schemas.microsoft.com/office/powerpoint/2010/main" val="481716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audio" Target="../media/media1.m4a" /><Relationship Id="rId1" Type="http://schemas.microsoft.com/office/2007/relationships/media" Target="../media/media1.m4a" /><Relationship Id="rId5" Type="http://schemas.openxmlformats.org/officeDocument/2006/relationships/image" Target="../media/image1.png" /><Relationship Id="rId4" Type="http://schemas.openxmlformats.org/officeDocument/2006/relationships/notesSlide" Target="../notesSlides/notesSlide1.xml" /></Relationships>
</file>

<file path=ppt/slides/_rels/slide10.xml.rels><?xml version="1.0" encoding="UTF-8" standalone="yes"?>
<Relationships xmlns="http://schemas.openxmlformats.org/package/2006/relationships"><Relationship Id="rId3" Type="http://schemas.openxmlformats.org/officeDocument/2006/relationships/audio" Target="../media/media10.m4a" /><Relationship Id="rId2" Type="http://schemas.microsoft.com/office/2007/relationships/media" Target="../media/media10.m4a" /><Relationship Id="rId1" Type="http://schemas.openxmlformats.org/officeDocument/2006/relationships/tags" Target="../tags/tag9.xml" /><Relationship Id="rId5" Type="http://schemas.openxmlformats.org/officeDocument/2006/relationships/image" Target="../media/image1.png" /><Relationship Id="rId4"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audio" Target="../media/media11.m4a" /><Relationship Id="rId2" Type="http://schemas.microsoft.com/office/2007/relationships/media" Target="../media/media11.m4a" /><Relationship Id="rId1" Type="http://schemas.openxmlformats.org/officeDocument/2006/relationships/tags" Target="../tags/tag10.xml" /><Relationship Id="rId5" Type="http://schemas.openxmlformats.org/officeDocument/2006/relationships/image" Target="../media/image1.png" /><Relationship Id="rId4"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audio" Target="../media/media12.m4a" /><Relationship Id="rId2" Type="http://schemas.microsoft.com/office/2007/relationships/media" Target="../media/media12.m4a" /><Relationship Id="rId1" Type="http://schemas.openxmlformats.org/officeDocument/2006/relationships/tags" Target="../tags/tag11.xml" /><Relationship Id="rId5" Type="http://schemas.openxmlformats.org/officeDocument/2006/relationships/image" Target="../media/image1.png" /><Relationship Id="rId4"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audio" Target="../media/media13.m4a" /><Relationship Id="rId2" Type="http://schemas.microsoft.com/office/2007/relationships/media" Target="../media/media13.m4a" /><Relationship Id="rId1" Type="http://schemas.openxmlformats.org/officeDocument/2006/relationships/tags" Target="../tags/tag12.xml" /><Relationship Id="rId5" Type="http://schemas.openxmlformats.org/officeDocument/2006/relationships/image" Target="../media/image1.png" /><Relationship Id="rId4"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audio" Target="../media/media14.m4a" /><Relationship Id="rId7" Type="http://schemas.openxmlformats.org/officeDocument/2006/relationships/image" Target="../media/image1.png" /><Relationship Id="rId2" Type="http://schemas.microsoft.com/office/2007/relationships/media" Target="../media/media14.m4a" /><Relationship Id="rId1" Type="http://schemas.openxmlformats.org/officeDocument/2006/relationships/tags" Target="../tags/tag13.xml" /><Relationship Id="rId6" Type="http://schemas.openxmlformats.org/officeDocument/2006/relationships/image" Target="../media/image4.png" /><Relationship Id="rId5" Type="http://schemas.openxmlformats.org/officeDocument/2006/relationships/notesSlide" Target="../notesSlides/notesSlide10.xml" /><Relationship Id="rId4"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audio" Target="../media/media15.m4a" /><Relationship Id="rId2" Type="http://schemas.microsoft.com/office/2007/relationships/media" Target="../media/media15.m4a" /><Relationship Id="rId1" Type="http://schemas.openxmlformats.org/officeDocument/2006/relationships/tags" Target="../tags/tag14.xml" /><Relationship Id="rId6" Type="http://schemas.openxmlformats.org/officeDocument/2006/relationships/image" Target="../media/image1.png" /><Relationship Id="rId5" Type="http://schemas.openxmlformats.org/officeDocument/2006/relationships/image" Target="../media/image5.png" /><Relationship Id="rId4"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audio" Target="../media/media16.m4a" /><Relationship Id="rId2" Type="http://schemas.microsoft.com/office/2007/relationships/media" Target="../media/media16.m4a" /><Relationship Id="rId1" Type="http://schemas.openxmlformats.org/officeDocument/2006/relationships/tags" Target="../tags/tag15.xml" /><Relationship Id="rId6" Type="http://schemas.openxmlformats.org/officeDocument/2006/relationships/image" Target="../media/image1.png" /><Relationship Id="rId5" Type="http://schemas.openxmlformats.org/officeDocument/2006/relationships/notesSlide" Target="../notesSlides/notesSlide11.xml" /><Relationship Id="rId4"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7.m4a" /><Relationship Id="rId1" Type="http://schemas.microsoft.com/office/2007/relationships/media" Target="../media/media17.m4a" /><Relationship Id="rId4" Type="http://schemas.openxmlformats.org/officeDocument/2006/relationships/image" Target="../media/image1.png" /></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8.m4a" /><Relationship Id="rId1" Type="http://schemas.microsoft.com/office/2007/relationships/media" Target="../media/media18.m4a" /><Relationship Id="rId4" Type="http://schemas.openxmlformats.org/officeDocument/2006/relationships/image" Target="../media/image1.png" /></Relationships>
</file>

<file path=ppt/slides/_rels/slide19.xml.rels><?xml version="1.0" encoding="UTF-8" standalone="yes"?>
<Relationships xmlns="http://schemas.openxmlformats.org/package/2006/relationships"><Relationship Id="rId3" Type="http://schemas.openxmlformats.org/officeDocument/2006/relationships/audio" Target="../media/media19.m4a" /><Relationship Id="rId2" Type="http://schemas.microsoft.com/office/2007/relationships/media" Target="../media/media19.m4a" /><Relationship Id="rId1" Type="http://schemas.openxmlformats.org/officeDocument/2006/relationships/tags" Target="../tags/tag16.xml" /><Relationship Id="rId6" Type="http://schemas.openxmlformats.org/officeDocument/2006/relationships/image" Target="../media/image1.png" /><Relationship Id="rId5" Type="http://schemas.openxmlformats.org/officeDocument/2006/relationships/notesSlide" Target="../notesSlides/notesSlide12.xml" /><Relationship Id="rId4"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audio" Target="../media/media2.m4a" /><Relationship Id="rId2" Type="http://schemas.microsoft.com/office/2007/relationships/media" Target="../media/media2.m4a" /><Relationship Id="rId1" Type="http://schemas.openxmlformats.org/officeDocument/2006/relationships/tags" Target="../tags/tag1.xml" /><Relationship Id="rId6" Type="http://schemas.openxmlformats.org/officeDocument/2006/relationships/image" Target="../media/image1.png" /><Relationship Id="rId5" Type="http://schemas.openxmlformats.org/officeDocument/2006/relationships/notesSlide" Target="../notesSlides/notesSlide2.xml" /><Relationship Id="rId4"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20.m4a" /><Relationship Id="rId1" Type="http://schemas.microsoft.com/office/2007/relationships/media" Target="../media/media20.m4a" /><Relationship Id="rId4" Type="http://schemas.openxmlformats.org/officeDocument/2006/relationships/image" Target="../media/image1.png" /></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21.m4a" /><Relationship Id="rId1" Type="http://schemas.microsoft.com/office/2007/relationships/media" Target="../media/media21.m4a" /><Relationship Id="rId4" Type="http://schemas.openxmlformats.org/officeDocument/2006/relationships/image" Target="../media/image1.png" /></Relationships>
</file>

<file path=ppt/slides/_rels/slide22.xml.rels><?xml version="1.0" encoding="UTF-8" standalone="yes"?>
<Relationships xmlns="http://schemas.openxmlformats.org/package/2006/relationships"><Relationship Id="rId8" Type="http://schemas.openxmlformats.org/officeDocument/2006/relationships/image" Target="../media/image2.wmf" /><Relationship Id="rId3" Type="http://schemas.microsoft.com/office/2007/relationships/media" Target="../media/media22.m4a" /><Relationship Id="rId7" Type="http://schemas.openxmlformats.org/officeDocument/2006/relationships/oleObject" Target="../embeddings/oleObject1.bin" /><Relationship Id="rId2" Type="http://schemas.openxmlformats.org/officeDocument/2006/relationships/tags" Target="../tags/tag17.xml" /><Relationship Id="rId1" Type="http://schemas.openxmlformats.org/officeDocument/2006/relationships/vmlDrawing" Target="../drawings/vmlDrawing1.vml" /><Relationship Id="rId6" Type="http://schemas.openxmlformats.org/officeDocument/2006/relationships/notesSlide" Target="../notesSlides/notesSlide13.xml" /><Relationship Id="rId5" Type="http://schemas.openxmlformats.org/officeDocument/2006/relationships/slideLayout" Target="../slideLayouts/slideLayout2.xml" /><Relationship Id="rId4" Type="http://schemas.openxmlformats.org/officeDocument/2006/relationships/audio" Target="../media/media22.m4a" /><Relationship Id="rId9" Type="http://schemas.openxmlformats.org/officeDocument/2006/relationships/image" Target="../media/image1.png" /></Relationships>
</file>

<file path=ppt/slides/_rels/slide23.xml.rels><?xml version="1.0" encoding="UTF-8" standalone="yes"?>
<Relationships xmlns="http://schemas.openxmlformats.org/package/2006/relationships"><Relationship Id="rId3" Type="http://schemas.openxmlformats.org/officeDocument/2006/relationships/audio" Target="../media/media23.m4a" /><Relationship Id="rId2" Type="http://schemas.microsoft.com/office/2007/relationships/media" Target="../media/media23.m4a" /><Relationship Id="rId1" Type="http://schemas.openxmlformats.org/officeDocument/2006/relationships/tags" Target="../tags/tag18.xml" /><Relationship Id="rId6" Type="http://schemas.openxmlformats.org/officeDocument/2006/relationships/image" Target="../media/image1.png" /><Relationship Id="rId5" Type="http://schemas.openxmlformats.org/officeDocument/2006/relationships/notesSlide" Target="../notesSlides/notesSlide14.xml" /><Relationship Id="rId4"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audio" Target="../media/media24.m4a" /><Relationship Id="rId2" Type="http://schemas.microsoft.com/office/2007/relationships/media" Target="../media/media24.m4a" /><Relationship Id="rId1" Type="http://schemas.openxmlformats.org/officeDocument/2006/relationships/tags" Target="../tags/tag19.xml" /><Relationship Id="rId6" Type="http://schemas.openxmlformats.org/officeDocument/2006/relationships/image" Target="../media/image1.png" /><Relationship Id="rId5" Type="http://schemas.openxmlformats.org/officeDocument/2006/relationships/notesSlide" Target="../notesSlides/notesSlide15.xml" /><Relationship Id="rId4"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8" Type="http://schemas.openxmlformats.org/officeDocument/2006/relationships/image" Target="../media/image3.wmf" /><Relationship Id="rId3" Type="http://schemas.microsoft.com/office/2007/relationships/media" Target="../media/media25.m4a" /><Relationship Id="rId7" Type="http://schemas.openxmlformats.org/officeDocument/2006/relationships/oleObject" Target="../embeddings/oleObject2.bin" /><Relationship Id="rId2" Type="http://schemas.openxmlformats.org/officeDocument/2006/relationships/tags" Target="../tags/tag20.xml" /><Relationship Id="rId1" Type="http://schemas.openxmlformats.org/officeDocument/2006/relationships/vmlDrawing" Target="../drawings/vmlDrawing2.vml" /><Relationship Id="rId6" Type="http://schemas.openxmlformats.org/officeDocument/2006/relationships/notesSlide" Target="../notesSlides/notesSlide16.xml" /><Relationship Id="rId5" Type="http://schemas.openxmlformats.org/officeDocument/2006/relationships/slideLayout" Target="../slideLayouts/slideLayout2.xml" /><Relationship Id="rId4" Type="http://schemas.openxmlformats.org/officeDocument/2006/relationships/audio" Target="../media/media25.m4a" /><Relationship Id="rId9" Type="http://schemas.openxmlformats.org/officeDocument/2006/relationships/image" Target="../media/image1.png" /></Relationships>
</file>

<file path=ppt/slides/_rels/slide26.xml.rels><?xml version="1.0" encoding="UTF-8" standalone="yes"?>
<Relationships xmlns="http://schemas.openxmlformats.org/package/2006/relationships"><Relationship Id="rId3" Type="http://schemas.openxmlformats.org/officeDocument/2006/relationships/audio" Target="../media/media26.m4a" /><Relationship Id="rId2" Type="http://schemas.microsoft.com/office/2007/relationships/media" Target="../media/media26.m4a" /><Relationship Id="rId1" Type="http://schemas.openxmlformats.org/officeDocument/2006/relationships/tags" Target="../tags/tag21.xml" /><Relationship Id="rId5" Type="http://schemas.openxmlformats.org/officeDocument/2006/relationships/image" Target="../media/image1.png" /><Relationship Id="rId4"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3" Type="http://schemas.openxmlformats.org/officeDocument/2006/relationships/audio" Target="../media/media27.m4a" /><Relationship Id="rId2" Type="http://schemas.microsoft.com/office/2007/relationships/media" Target="../media/media27.m4a" /><Relationship Id="rId1" Type="http://schemas.openxmlformats.org/officeDocument/2006/relationships/tags" Target="../tags/tag22.xml" /><Relationship Id="rId5" Type="http://schemas.openxmlformats.org/officeDocument/2006/relationships/image" Target="../media/image1.png" /><Relationship Id="rId4"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3" Type="http://schemas.openxmlformats.org/officeDocument/2006/relationships/audio" Target="../media/media28.m4a" /><Relationship Id="rId2" Type="http://schemas.microsoft.com/office/2007/relationships/media" Target="../media/media28.m4a" /><Relationship Id="rId1" Type="http://schemas.openxmlformats.org/officeDocument/2006/relationships/tags" Target="../tags/tag23.xml" /><Relationship Id="rId5" Type="http://schemas.openxmlformats.org/officeDocument/2006/relationships/image" Target="../media/image1.png" /><Relationship Id="rId4"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audio" Target="../media/media29.m4a" /><Relationship Id="rId2" Type="http://schemas.microsoft.com/office/2007/relationships/media" Target="../media/media29.m4a" /><Relationship Id="rId1" Type="http://schemas.openxmlformats.org/officeDocument/2006/relationships/tags" Target="../tags/tag24.xml" /><Relationship Id="rId5" Type="http://schemas.openxmlformats.org/officeDocument/2006/relationships/image" Target="../media/image1.png" /><Relationship Id="rId4"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audio" Target="../media/media3.m4a" /><Relationship Id="rId2" Type="http://schemas.microsoft.com/office/2007/relationships/media" Target="../media/media3.m4a" /><Relationship Id="rId1" Type="http://schemas.openxmlformats.org/officeDocument/2006/relationships/tags" Target="../tags/tag2.xml" /><Relationship Id="rId6" Type="http://schemas.openxmlformats.org/officeDocument/2006/relationships/image" Target="../media/image1.png" /><Relationship Id="rId5" Type="http://schemas.openxmlformats.org/officeDocument/2006/relationships/notesSlide" Target="../notesSlides/notesSlide3.xml" /><Relationship Id="rId4"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3" Type="http://schemas.openxmlformats.org/officeDocument/2006/relationships/audio" Target="../media/media30.m4a" /><Relationship Id="rId2" Type="http://schemas.microsoft.com/office/2007/relationships/media" Target="../media/media30.m4a" /><Relationship Id="rId1" Type="http://schemas.openxmlformats.org/officeDocument/2006/relationships/tags" Target="../tags/tag25.xml" /><Relationship Id="rId6" Type="http://schemas.openxmlformats.org/officeDocument/2006/relationships/image" Target="../media/image1.png" /><Relationship Id="rId5" Type="http://schemas.openxmlformats.org/officeDocument/2006/relationships/notesSlide" Target="../notesSlides/notesSlide17.xml" /><Relationship Id="rId4"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31.m4a" /><Relationship Id="rId1" Type="http://schemas.microsoft.com/office/2007/relationships/media" Target="../media/media31.m4a" /><Relationship Id="rId5" Type="http://schemas.openxmlformats.org/officeDocument/2006/relationships/image" Target="../media/image1.png" /><Relationship Id="rId4" Type="http://schemas.openxmlformats.org/officeDocument/2006/relationships/notesSlide" Target="../notesSlides/notesSlide18.xml" /></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32.m4a" /><Relationship Id="rId1" Type="http://schemas.microsoft.com/office/2007/relationships/media" Target="../media/media32.m4a" /><Relationship Id="rId6" Type="http://schemas.openxmlformats.org/officeDocument/2006/relationships/image" Target="../media/image1.png" /><Relationship Id="rId5" Type="http://schemas.openxmlformats.org/officeDocument/2006/relationships/image" Target="../media/image6.png" /><Relationship Id="rId4" Type="http://schemas.openxmlformats.org/officeDocument/2006/relationships/notesSlide" Target="../notesSlides/notesSlide19.xml" /></Relationships>
</file>

<file path=ppt/slides/_rels/slide4.xml.rels><?xml version="1.0" encoding="UTF-8" standalone="yes"?>
<Relationships xmlns="http://schemas.openxmlformats.org/package/2006/relationships"><Relationship Id="rId3" Type="http://schemas.openxmlformats.org/officeDocument/2006/relationships/audio" Target="../media/media4.m4a" /><Relationship Id="rId2" Type="http://schemas.microsoft.com/office/2007/relationships/media" Target="../media/media4.m4a" /><Relationship Id="rId1" Type="http://schemas.openxmlformats.org/officeDocument/2006/relationships/tags" Target="../tags/tag3.xml" /><Relationship Id="rId6" Type="http://schemas.openxmlformats.org/officeDocument/2006/relationships/image" Target="../media/image1.png" /><Relationship Id="rId5" Type="http://schemas.openxmlformats.org/officeDocument/2006/relationships/notesSlide" Target="../notesSlides/notesSlide4.xml" /><Relationship Id="rId4"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audio" Target="../media/media5.m4a" /><Relationship Id="rId2" Type="http://schemas.microsoft.com/office/2007/relationships/media" Target="../media/media5.m4a" /><Relationship Id="rId1" Type="http://schemas.openxmlformats.org/officeDocument/2006/relationships/tags" Target="../tags/tag4.xml" /><Relationship Id="rId6" Type="http://schemas.openxmlformats.org/officeDocument/2006/relationships/image" Target="../media/image1.png" /><Relationship Id="rId5" Type="http://schemas.openxmlformats.org/officeDocument/2006/relationships/notesSlide" Target="../notesSlides/notesSlide5.xml" /><Relationship Id="rId4"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audio" Target="../media/media6.m4a" /><Relationship Id="rId2" Type="http://schemas.microsoft.com/office/2007/relationships/media" Target="../media/media6.m4a" /><Relationship Id="rId1" Type="http://schemas.openxmlformats.org/officeDocument/2006/relationships/tags" Target="../tags/tag5.xml" /><Relationship Id="rId6" Type="http://schemas.openxmlformats.org/officeDocument/2006/relationships/image" Target="../media/image1.png" /><Relationship Id="rId5" Type="http://schemas.openxmlformats.org/officeDocument/2006/relationships/notesSlide" Target="../notesSlides/notesSlide6.xml" /><Relationship Id="rId4"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audio" Target="../media/media7.m4a" /><Relationship Id="rId2" Type="http://schemas.microsoft.com/office/2007/relationships/media" Target="../media/media7.m4a" /><Relationship Id="rId1" Type="http://schemas.openxmlformats.org/officeDocument/2006/relationships/tags" Target="../tags/tag6.xml" /><Relationship Id="rId6" Type="http://schemas.openxmlformats.org/officeDocument/2006/relationships/image" Target="../media/image1.png" /><Relationship Id="rId5" Type="http://schemas.openxmlformats.org/officeDocument/2006/relationships/notesSlide" Target="../notesSlides/notesSlide7.xml" /><Relationship Id="rId4"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audio" Target="../media/media8.m4a" /><Relationship Id="rId2" Type="http://schemas.microsoft.com/office/2007/relationships/media" Target="../media/media8.m4a" /><Relationship Id="rId1" Type="http://schemas.openxmlformats.org/officeDocument/2006/relationships/tags" Target="../tags/tag7.xml" /><Relationship Id="rId6" Type="http://schemas.openxmlformats.org/officeDocument/2006/relationships/image" Target="../media/image1.png" /><Relationship Id="rId5" Type="http://schemas.openxmlformats.org/officeDocument/2006/relationships/notesSlide" Target="../notesSlides/notesSlide8.xml" /><Relationship Id="rId4"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audio" Target="../media/media9.m4a" /><Relationship Id="rId2" Type="http://schemas.microsoft.com/office/2007/relationships/media" Target="../media/media9.m4a" /><Relationship Id="rId1" Type="http://schemas.openxmlformats.org/officeDocument/2006/relationships/tags" Target="../tags/tag8.xml" /><Relationship Id="rId6" Type="http://schemas.openxmlformats.org/officeDocument/2006/relationships/image" Target="../media/image1.png" /><Relationship Id="rId5" Type="http://schemas.openxmlformats.org/officeDocument/2006/relationships/notesSlide" Target="../notesSlides/notesSlide9.xml" /><Relationship Id="rId4"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5105400"/>
          </a:xfrm>
        </p:spPr>
        <p:txBody>
          <a:bodyPr>
            <a:noAutofit/>
          </a:bodyPr>
          <a:lstStyle/>
          <a:p>
            <a:r>
              <a:rPr lang="en-US" sz="7200" b="1" u="sng" dirty="0">
                <a:solidFill>
                  <a:srgbClr val="FF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CHM 101:</a:t>
            </a:r>
            <a:br>
              <a:rPr lang="en-US" sz="7200" b="1" dirty="0">
                <a:solidFill>
                  <a:srgbClr val="FF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r>
              <a:rPr lang="en-US" sz="7200" b="1" dirty="0">
                <a:solidFill>
                  <a:srgbClr val="FF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Kinetic theory of matter</a:t>
            </a:r>
            <a:br>
              <a:rPr lang="en-US" sz="7200" b="1" dirty="0">
                <a:solidFill>
                  <a:srgbClr val="FF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br>
            <a:r>
              <a:rPr lang="en-US" sz="2000" b="1" dirty="0">
                <a:solidFill>
                  <a:srgbClr val="FF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(module B)</a:t>
            </a:r>
          </a:p>
        </p:txBody>
      </p:sp>
      <p:sp>
        <p:nvSpPr>
          <p:cNvPr id="3" name="Subtitle 2"/>
          <p:cNvSpPr>
            <a:spLocks noGrp="1"/>
          </p:cNvSpPr>
          <p:nvPr>
            <p:ph type="subTitle" idx="1"/>
          </p:nvPr>
        </p:nvSpPr>
        <p:spPr>
          <a:xfrm>
            <a:off x="2743200" y="4876800"/>
            <a:ext cx="6400800" cy="1752600"/>
          </a:xfrm>
        </p:spPr>
        <p:txBody>
          <a:bodyPr>
            <a:normAutofit/>
          </a:bodyPr>
          <a:lstStyle/>
          <a:p>
            <a:r>
              <a:rPr lang="en-US" sz="4400" b="1" dirty="0">
                <a:solidFill>
                  <a:schemeClr val="tx1"/>
                </a:solidFill>
                <a:latin typeface="Comic Sans MS" panose="030F0702030302020204" pitchFamily="66" charset="0"/>
              </a:rPr>
              <a:t> </a:t>
            </a:r>
          </a:p>
          <a:p>
            <a:r>
              <a:rPr lang="en-US" sz="4400" b="1" dirty="0" err="1">
                <a:solidFill>
                  <a:schemeClr val="tx1"/>
                </a:solidFill>
                <a:latin typeface="Comic Sans MS" panose="030F0702030302020204" pitchFamily="66" charset="0"/>
              </a:rPr>
              <a:t>Dr</a:t>
            </a:r>
            <a:r>
              <a:rPr lang="en-US" sz="4400" b="1" dirty="0">
                <a:solidFill>
                  <a:schemeClr val="tx1"/>
                </a:solidFill>
                <a:latin typeface="Comic Sans MS" panose="030F0702030302020204" pitchFamily="66" charset="0"/>
              </a:rPr>
              <a:t> </a:t>
            </a:r>
            <a:r>
              <a:rPr lang="en-US" sz="4400" b="1" dirty="0" err="1">
                <a:solidFill>
                  <a:schemeClr val="tx1"/>
                </a:solidFill>
                <a:latin typeface="Comic Sans MS" panose="030F0702030302020204" pitchFamily="66" charset="0"/>
              </a:rPr>
              <a:t>T.A</a:t>
            </a:r>
            <a:r>
              <a:rPr lang="en-US" sz="4400" b="1" dirty="0">
                <a:solidFill>
                  <a:schemeClr val="tx1"/>
                </a:solidFill>
                <a:latin typeface="Comic Sans MS" panose="030F0702030302020204" pitchFamily="66" charset="0"/>
              </a:rPr>
              <a:t>. </a:t>
            </a:r>
            <a:r>
              <a:rPr lang="en-US" sz="4400" b="1" dirty="0" err="1">
                <a:solidFill>
                  <a:schemeClr val="tx1"/>
                </a:solidFill>
                <a:latin typeface="Comic Sans MS" panose="030F0702030302020204" pitchFamily="66" charset="0"/>
              </a:rPr>
              <a:t>Afolabi</a:t>
            </a:r>
            <a:endParaRPr lang="en-US" sz="4400" b="1" dirty="0">
              <a:solidFill>
                <a:schemeClr val="tx1"/>
              </a:solidFill>
              <a:latin typeface="Comic Sans MS" panose="030F0702030302020204" pitchFamily="66"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0328400"/>
      </p:ext>
    </p:extLst>
  </p:cSld>
  <p:clrMapOvr>
    <a:masterClrMapping/>
  </p:clrMapOvr>
  <p:transition spd="slow" advTm="16869">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normAutofit/>
          </a:bodyPr>
          <a:lstStyle/>
          <a:p>
            <a:pPr marL="0" indent="0">
              <a:buNone/>
            </a:pPr>
            <a:r>
              <a:rPr lang="en-US" sz="3600" b="1" dirty="0">
                <a:solidFill>
                  <a:srgbClr val="FF0000"/>
                </a:solidFill>
              </a:rPr>
              <a:t>Exercise 8</a:t>
            </a:r>
          </a:p>
          <a:p>
            <a:pPr marL="0" indent="0">
              <a:buNone/>
            </a:pPr>
            <a:endParaRPr lang="en-US" sz="3600" dirty="0"/>
          </a:p>
          <a:p>
            <a:pPr marL="0" indent="0">
              <a:buNone/>
            </a:pPr>
            <a:r>
              <a:rPr lang="en-US" sz="3600" dirty="0"/>
              <a:t>If 4.58 g of a gas occupies 3.33 L at 27</a:t>
            </a:r>
            <a:r>
              <a:rPr lang="en-US" sz="3600" baseline="30000" dirty="0"/>
              <a:t>o</a:t>
            </a:r>
            <a:r>
              <a:rPr lang="en-US" sz="3600" dirty="0"/>
              <a:t>C and 808 </a:t>
            </a:r>
            <a:r>
              <a:rPr lang="en-US" sz="3600" dirty="0" err="1"/>
              <a:t>torr</a:t>
            </a:r>
            <a:r>
              <a:rPr lang="en-US" sz="3600" dirty="0"/>
              <a:t>, what is the molar mass of the gas?</a:t>
            </a:r>
          </a:p>
          <a:p>
            <a:pPr marL="0" indent="0">
              <a:buNone/>
            </a:pPr>
            <a:endParaRPr lang="en-US" sz="3600" dirty="0"/>
          </a:p>
        </p:txBody>
      </p:sp>
      <p:sp>
        <p:nvSpPr>
          <p:cNvPr id="2" name="Footer Placeholder 1"/>
          <p:cNvSpPr>
            <a:spLocks noGrp="1"/>
          </p:cNvSpPr>
          <p:nvPr>
            <p:ph type="ftr" sz="quarter" idx="11"/>
          </p:nvPr>
        </p:nvSpPr>
        <p:spPr/>
        <p:txBody>
          <a:bodyPr/>
          <a:lstStyle/>
          <a:p>
            <a:r>
              <a:rPr lang="en-US"/>
              <a:t>CHM 101: 2020/2021 Session</a:t>
            </a:r>
          </a:p>
        </p:txBody>
      </p:sp>
      <p:sp>
        <p:nvSpPr>
          <p:cNvPr id="6" name="Slide Number Placeholder 5"/>
          <p:cNvSpPr>
            <a:spLocks noGrp="1"/>
          </p:cNvSpPr>
          <p:nvPr>
            <p:ph type="sldNum" sz="quarter" idx="12"/>
          </p:nvPr>
        </p:nvSpPr>
        <p:spPr/>
        <p:txBody>
          <a:bodyPr/>
          <a:lstStyle/>
          <a:p>
            <a:fld id="{E63583E0-65CB-4181-9FA6-A42C1699993F}" type="slidenum">
              <a:rPr lang="en-US" smtClean="0"/>
              <a:t>10</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65669821"/>
      </p:ext>
    </p:extLst>
  </p:cSld>
  <p:clrMapOvr>
    <a:masterClrMapping/>
  </p:clrMapOvr>
  <mc:AlternateContent xmlns:mc="http://schemas.openxmlformats.org/markup-compatibility/2006" xmlns:p14="http://schemas.microsoft.com/office/powerpoint/2010/main">
    <mc:Choice Requires="p14">
      <p:transition spd="slow" p14:dur="2000" advTm="10715"/>
    </mc:Choice>
    <mc:Fallback xmlns="">
      <p:transition spd="slow" advTm="10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down)">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85800"/>
            <a:ext cx="8229600" cy="4525963"/>
          </a:xfrm>
        </p:spPr>
        <p:txBody>
          <a:bodyPr>
            <a:normAutofit/>
          </a:bodyPr>
          <a:lstStyle/>
          <a:p>
            <a:pPr marL="0" indent="0" algn="just">
              <a:buNone/>
            </a:pPr>
            <a:r>
              <a:rPr lang="en-US" sz="3600" b="1" dirty="0">
                <a:solidFill>
                  <a:srgbClr val="FF0000"/>
                </a:solidFill>
              </a:rPr>
              <a:t>Exercise 9</a:t>
            </a:r>
          </a:p>
          <a:p>
            <a:pPr marL="0" indent="0" algn="just">
              <a:buNone/>
            </a:pPr>
            <a:endParaRPr lang="en-US" sz="3600" dirty="0"/>
          </a:p>
          <a:p>
            <a:pPr marL="0" indent="0" algn="just">
              <a:buNone/>
            </a:pPr>
            <a:r>
              <a:rPr lang="en-US" sz="3600" dirty="0"/>
              <a:t>Calculate the amount of oxygen gas (O</a:t>
            </a:r>
            <a:r>
              <a:rPr lang="en-US" sz="3600" baseline="-25000" dirty="0"/>
              <a:t>2</a:t>
            </a:r>
            <a:r>
              <a:rPr lang="en-US" sz="3600" dirty="0"/>
              <a:t>) in a cylinder of 30 L, if the pressure is 20 </a:t>
            </a:r>
            <a:r>
              <a:rPr lang="en-US" sz="3600" dirty="0" err="1"/>
              <a:t>atm</a:t>
            </a:r>
            <a:r>
              <a:rPr lang="en-US" sz="3600" dirty="0"/>
              <a:t> at 30°C. </a:t>
            </a:r>
          </a:p>
          <a:p>
            <a:pPr marL="0" indent="0" algn="just">
              <a:buNone/>
            </a:pPr>
            <a:endParaRPr lang="en-US" sz="3600" dirty="0"/>
          </a:p>
        </p:txBody>
      </p:sp>
      <p:sp>
        <p:nvSpPr>
          <p:cNvPr id="2" name="Footer Placeholder 1"/>
          <p:cNvSpPr>
            <a:spLocks noGrp="1"/>
          </p:cNvSpPr>
          <p:nvPr>
            <p:ph type="ftr" sz="quarter" idx="11"/>
          </p:nvPr>
        </p:nvSpPr>
        <p:spPr/>
        <p:txBody>
          <a:bodyPr/>
          <a:lstStyle/>
          <a:p>
            <a:r>
              <a:rPr lang="en-US"/>
              <a:t>CHM 101: 2020/2021 Session</a:t>
            </a:r>
          </a:p>
        </p:txBody>
      </p:sp>
      <p:sp>
        <p:nvSpPr>
          <p:cNvPr id="6" name="Slide Number Placeholder 5"/>
          <p:cNvSpPr>
            <a:spLocks noGrp="1"/>
          </p:cNvSpPr>
          <p:nvPr>
            <p:ph type="sldNum" sz="quarter" idx="12"/>
          </p:nvPr>
        </p:nvSpPr>
        <p:spPr/>
        <p:txBody>
          <a:bodyPr/>
          <a:lstStyle/>
          <a:p>
            <a:fld id="{E63583E0-65CB-4181-9FA6-A42C1699993F}" type="slidenum">
              <a:rPr lang="en-US" smtClean="0"/>
              <a:t>11</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097794493"/>
      </p:ext>
    </p:extLst>
  </p:cSld>
  <p:clrMapOvr>
    <a:masterClrMapping/>
  </p:clrMapOvr>
  <mc:AlternateContent xmlns:mc="http://schemas.openxmlformats.org/markup-compatibility/2006" xmlns:p14="http://schemas.microsoft.com/office/powerpoint/2010/main">
    <mc:Choice Requires="p14">
      <p:transition spd="slow" p14:dur="2000" advTm="14359"/>
    </mc:Choice>
    <mc:Fallback xmlns="">
      <p:transition spd="slow" advTm="14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down)">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229600" cy="4525963"/>
          </a:xfrm>
        </p:spPr>
        <p:txBody>
          <a:bodyPr>
            <a:normAutofit/>
          </a:bodyPr>
          <a:lstStyle/>
          <a:p>
            <a:pPr marL="0" indent="0">
              <a:buNone/>
            </a:pPr>
            <a:r>
              <a:rPr lang="en-US" sz="3600" b="1" dirty="0">
                <a:solidFill>
                  <a:srgbClr val="FF0000"/>
                </a:solidFill>
              </a:rPr>
              <a:t>Exercise 10</a:t>
            </a:r>
          </a:p>
          <a:p>
            <a:pPr marL="0" indent="0">
              <a:buNone/>
            </a:pPr>
            <a:endParaRPr lang="en-US" sz="3600" dirty="0"/>
          </a:p>
          <a:p>
            <a:pPr marL="0" indent="0">
              <a:buNone/>
            </a:pPr>
            <a:r>
              <a:rPr lang="en-US" sz="3600" dirty="0"/>
              <a:t>Calculate the absolute temperature of 0.118 </a:t>
            </a:r>
            <a:r>
              <a:rPr lang="en-US" sz="3600" dirty="0" err="1"/>
              <a:t>mol</a:t>
            </a:r>
            <a:r>
              <a:rPr lang="en-US" sz="3600" dirty="0"/>
              <a:t> of a gas that occupies 10.0 L at 0.933 atm.</a:t>
            </a:r>
          </a:p>
          <a:p>
            <a:pPr marL="0" indent="0">
              <a:buNone/>
            </a:pPr>
            <a:endParaRPr lang="en-US" sz="3600" dirty="0"/>
          </a:p>
        </p:txBody>
      </p:sp>
      <p:sp>
        <p:nvSpPr>
          <p:cNvPr id="2" name="Footer Placeholder 1"/>
          <p:cNvSpPr>
            <a:spLocks noGrp="1"/>
          </p:cNvSpPr>
          <p:nvPr>
            <p:ph type="ftr" sz="quarter" idx="11"/>
          </p:nvPr>
        </p:nvSpPr>
        <p:spPr/>
        <p:txBody>
          <a:bodyPr/>
          <a:lstStyle/>
          <a:p>
            <a:r>
              <a:rPr lang="en-US"/>
              <a:t>CHM 101: 2020/2021 Session</a:t>
            </a:r>
          </a:p>
        </p:txBody>
      </p:sp>
      <p:sp>
        <p:nvSpPr>
          <p:cNvPr id="6" name="Slide Number Placeholder 5"/>
          <p:cNvSpPr>
            <a:spLocks noGrp="1"/>
          </p:cNvSpPr>
          <p:nvPr>
            <p:ph type="sldNum" sz="quarter" idx="12"/>
          </p:nvPr>
        </p:nvSpPr>
        <p:spPr/>
        <p:txBody>
          <a:bodyPr/>
          <a:lstStyle/>
          <a:p>
            <a:fld id="{E63583E0-65CB-4181-9FA6-A42C1699993F}" type="slidenum">
              <a:rPr lang="en-US" smtClean="0"/>
              <a:t>12</a:t>
            </a:fld>
            <a:endParaRPr lang="en-US"/>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54012417"/>
      </p:ext>
    </p:extLst>
  </p:cSld>
  <p:clrMapOvr>
    <a:masterClrMapping/>
  </p:clrMapOvr>
  <mc:AlternateContent xmlns:mc="http://schemas.openxmlformats.org/markup-compatibility/2006" xmlns:p14="http://schemas.microsoft.com/office/powerpoint/2010/main">
    <mc:Choice Requires="p14">
      <p:transition spd="slow" p14:dur="2000" advTm="13812"/>
    </mc:Choice>
    <mc:Fallback xmlns="">
      <p:transition spd="slow" advTm="13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down)">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382000" cy="4525963"/>
          </a:xfrm>
        </p:spPr>
        <p:txBody>
          <a:bodyPr>
            <a:normAutofit/>
          </a:bodyPr>
          <a:lstStyle/>
          <a:p>
            <a:pPr marL="0" indent="0">
              <a:buNone/>
            </a:pPr>
            <a:r>
              <a:rPr lang="en-US" sz="3600" b="1" dirty="0">
                <a:solidFill>
                  <a:srgbClr val="FF0000"/>
                </a:solidFill>
              </a:rPr>
              <a:t>Exercise 11</a:t>
            </a:r>
          </a:p>
          <a:p>
            <a:pPr marL="0" indent="0">
              <a:buNone/>
            </a:pPr>
            <a:endParaRPr lang="en-US" sz="3600" dirty="0"/>
          </a:p>
          <a:p>
            <a:pPr marL="0" indent="0">
              <a:buNone/>
            </a:pPr>
            <a:r>
              <a:rPr lang="en-US" sz="3600" dirty="0"/>
              <a:t>What is the pressure of H</a:t>
            </a:r>
            <a:r>
              <a:rPr lang="en-US" sz="3600" baseline="-25000" dirty="0"/>
              <a:t>2</a:t>
            </a:r>
            <a:r>
              <a:rPr lang="en-US" sz="3600" dirty="0"/>
              <a:t> if 0.250 </a:t>
            </a:r>
            <a:r>
              <a:rPr lang="en-US" sz="3600" dirty="0" err="1"/>
              <a:t>mol</a:t>
            </a:r>
            <a:r>
              <a:rPr lang="en-US" sz="3600" dirty="0"/>
              <a:t> of H</a:t>
            </a:r>
            <a:r>
              <a:rPr lang="en-US" sz="3600" baseline="-25000" dirty="0"/>
              <a:t>2</a:t>
            </a:r>
          </a:p>
          <a:p>
            <a:pPr marL="0" indent="0">
              <a:buNone/>
            </a:pPr>
            <a:r>
              <a:rPr lang="en-US" sz="3600" dirty="0"/>
              <a:t>and 0.120 </a:t>
            </a:r>
            <a:r>
              <a:rPr lang="en-US" sz="3600" dirty="0" err="1"/>
              <a:t>mol</a:t>
            </a:r>
            <a:r>
              <a:rPr lang="en-US" sz="3600" dirty="0"/>
              <a:t> of He are placed in a 10.0-L vessel at 27</a:t>
            </a:r>
            <a:r>
              <a:rPr lang="en-US" sz="3600" baseline="30000" dirty="0"/>
              <a:t>o</a:t>
            </a:r>
            <a:r>
              <a:rPr lang="en-US" sz="3600" dirty="0"/>
              <a:t>C. </a:t>
            </a:r>
          </a:p>
          <a:p>
            <a:pPr marL="0" indent="0">
              <a:buNone/>
            </a:pPr>
            <a:endParaRPr lang="en-US" sz="3600" dirty="0"/>
          </a:p>
        </p:txBody>
      </p:sp>
      <p:sp>
        <p:nvSpPr>
          <p:cNvPr id="2" name="Footer Placeholder 1"/>
          <p:cNvSpPr>
            <a:spLocks noGrp="1"/>
          </p:cNvSpPr>
          <p:nvPr>
            <p:ph type="ftr" sz="quarter" idx="11"/>
          </p:nvPr>
        </p:nvSpPr>
        <p:spPr/>
        <p:txBody>
          <a:bodyPr/>
          <a:lstStyle/>
          <a:p>
            <a:r>
              <a:rPr lang="en-US"/>
              <a:t>CHM 101: 2020/2021 Session</a:t>
            </a:r>
          </a:p>
        </p:txBody>
      </p:sp>
      <p:sp>
        <p:nvSpPr>
          <p:cNvPr id="6" name="Slide Number Placeholder 5"/>
          <p:cNvSpPr>
            <a:spLocks noGrp="1"/>
          </p:cNvSpPr>
          <p:nvPr>
            <p:ph type="sldNum" sz="quarter" idx="12"/>
          </p:nvPr>
        </p:nvSpPr>
        <p:spPr/>
        <p:txBody>
          <a:bodyPr/>
          <a:lstStyle/>
          <a:p>
            <a:fld id="{E63583E0-65CB-4181-9FA6-A42C1699993F}" type="slidenum">
              <a:rPr lang="en-US" smtClean="0"/>
              <a:t>13</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331157109"/>
      </p:ext>
    </p:extLst>
  </p:cSld>
  <p:clrMapOvr>
    <a:masterClrMapping/>
  </p:clrMapOvr>
  <mc:AlternateContent xmlns:mc="http://schemas.openxmlformats.org/markup-compatibility/2006" xmlns:p14="http://schemas.microsoft.com/office/powerpoint/2010/main">
    <mc:Choice Requires="p14">
      <p:transition spd="slow" p14:dur="2000" advTm="31346"/>
    </mc:Choice>
    <mc:Fallback xmlns="">
      <p:transition spd="slow" advTm="31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down)">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down)">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7"/>
                </p:tgtEl>
              </p:cMediaNode>
            </p:audio>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229600" cy="944562"/>
          </a:xfrm>
        </p:spPr>
        <p:txBody>
          <a:bodyPr>
            <a:normAutofit/>
          </a:bodyPr>
          <a:lstStyle/>
          <a:p>
            <a:r>
              <a:rPr lang="en-US" sz="4000" b="1" dirty="0">
                <a:solidFill>
                  <a:srgbClr val="FF0000"/>
                </a:solidFill>
              </a:rPr>
              <a:t>Graham’s Law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229600" cy="5486400"/>
              </a:xfrm>
            </p:spPr>
            <p:txBody>
              <a:bodyPr>
                <a:normAutofit/>
              </a:bodyPr>
              <a:lstStyle/>
              <a:p>
                <a:pPr marL="0" indent="0" algn="just">
                  <a:buNone/>
                </a:pPr>
                <a:r>
                  <a:rPr lang="en-US" b="1" dirty="0"/>
                  <a:t>Graham’s law </a:t>
                </a:r>
                <a:r>
                  <a:rPr lang="en-US" dirty="0"/>
                  <a:t>states that “The rate of effusion or diffusion of a gas is inversely proportional to the square root of its mass”. </a:t>
                </a:r>
              </a:p>
              <a:p>
                <a:pPr marL="457200" lvl="1" indent="0" algn="just">
                  <a:buNone/>
                </a:pPr>
                <a:r>
                  <a:rPr lang="en-US" dirty="0"/>
                  <a:t>		</a:t>
                </a:r>
                <a14:m>
                  <m:oMath xmlns:m="http://schemas.openxmlformats.org/officeDocument/2006/math">
                    <m:r>
                      <a:rPr lang="en-US" i="1">
                        <a:latin typeface="Cambria Math"/>
                      </a:rPr>
                      <m:t>𝑅𝑎𝑡𝑒</m:t>
                    </m:r>
                    <m:r>
                      <a:rPr lang="en-US" i="1">
                        <a:latin typeface="Cambria Math"/>
                      </a:rPr>
                      <m:t> </m:t>
                    </m:r>
                    <m:r>
                      <a:rPr lang="en-US" i="1">
                        <a:latin typeface="Cambria Math"/>
                      </a:rPr>
                      <m:t>𝑜𝑓</m:t>
                    </m:r>
                    <m:r>
                      <a:rPr lang="en-US" i="1">
                        <a:latin typeface="Cambria Math"/>
                      </a:rPr>
                      <m:t> </m:t>
                    </m:r>
                    <m:r>
                      <a:rPr lang="en-US" i="1">
                        <a:latin typeface="Cambria Math"/>
                      </a:rPr>
                      <m:t>𝑒𝑓𝑓𝑢𝑠𝑖𝑜𝑛</m:t>
                    </m:r>
                    <m:r>
                      <a:rPr lang="en-US" i="1">
                        <a:latin typeface="Cambria Math"/>
                      </a:rPr>
                      <m:t>   </m:t>
                    </m:r>
                  </m:oMath>
                </a14:m>
                <a:r>
                  <a:rPr lang="el-GR" dirty="0"/>
                  <a:t>α</a:t>
                </a:r>
                <a:r>
                  <a:rPr lang="en-US" dirty="0"/>
                  <a:t>   </a:t>
                </a:r>
                <a14:m>
                  <m:oMath xmlns:m="http://schemas.openxmlformats.org/officeDocument/2006/math">
                    <m:f>
                      <m:fPr>
                        <m:ctrlPr>
                          <a:rPr lang="el-GR" i="1" dirty="0">
                            <a:latin typeface="Cambria Math" panose="02040503050406030204" pitchFamily="18" charset="0"/>
                          </a:rPr>
                        </m:ctrlPr>
                      </m:fPr>
                      <m:num>
                        <m:r>
                          <a:rPr lang="en-US" i="1" dirty="0">
                            <a:latin typeface="Cambria Math"/>
                          </a:rPr>
                          <m:t>1</m:t>
                        </m:r>
                      </m:num>
                      <m:den>
                        <m:rad>
                          <m:radPr>
                            <m:degHide m:val="on"/>
                            <m:ctrlPr>
                              <a:rPr lang="el-GR" i="1" dirty="0">
                                <a:latin typeface="Cambria Math" panose="02040503050406030204" pitchFamily="18" charset="0"/>
                              </a:rPr>
                            </m:ctrlPr>
                          </m:radPr>
                          <m:deg/>
                          <m:e>
                            <m:r>
                              <a:rPr lang="en-US" b="0" i="1" dirty="0" smtClean="0">
                                <a:latin typeface="Cambria Math" panose="02040503050406030204" pitchFamily="18" charset="0"/>
                              </a:rPr>
                              <m:t>𝑚</m:t>
                            </m:r>
                          </m:e>
                        </m:rad>
                      </m:den>
                    </m:f>
                  </m:oMath>
                </a14:m>
                <a:endParaRPr lang="en-US" dirty="0"/>
              </a:p>
              <a:p>
                <a:pPr marL="0" indent="0" algn="just">
                  <a:buNone/>
                </a:pPr>
                <a:r>
                  <a:rPr lang="en-US" dirty="0"/>
                  <a:t>	</a:t>
                </a:r>
                <a14:m>
                  <m:oMath xmlns:m="http://schemas.openxmlformats.org/officeDocument/2006/math">
                    <m:r>
                      <a:rPr lang="en-US" i="1" smtClean="0">
                        <a:latin typeface="Cambria Math"/>
                      </a:rPr>
                      <m:t>𝑅</m:t>
                    </m:r>
                    <m:r>
                      <a:rPr lang="en-US" i="1">
                        <a:latin typeface="Cambria Math"/>
                      </a:rPr>
                      <m:t>𝑎𝑡𝑒</m:t>
                    </m:r>
                    <m:r>
                      <a:rPr lang="en-US" i="1">
                        <a:latin typeface="Cambria Math"/>
                      </a:rPr>
                      <m:t> </m:t>
                    </m:r>
                    <m:r>
                      <a:rPr lang="en-US" i="1">
                        <a:latin typeface="Cambria Math"/>
                      </a:rPr>
                      <m:t>𝑜𝑓</m:t>
                    </m:r>
                    <m:r>
                      <a:rPr lang="en-US" i="1">
                        <a:latin typeface="Cambria Math"/>
                      </a:rPr>
                      <m:t> </m:t>
                    </m:r>
                    <m:r>
                      <a:rPr lang="en-US" i="1">
                        <a:latin typeface="Cambria Math"/>
                      </a:rPr>
                      <m:t>𝑑𝑖𝑓𝑓𝑢𝑠𝑖𝑜𝑛</m:t>
                    </m:r>
                    <m:r>
                      <a:rPr lang="en-US" i="1">
                        <a:latin typeface="Cambria Math"/>
                      </a:rPr>
                      <m:t>  </m:t>
                    </m:r>
                  </m:oMath>
                </a14:m>
                <a:r>
                  <a:rPr lang="el-GR" dirty="0"/>
                  <a:t>α</a:t>
                </a:r>
                <a:r>
                  <a:rPr lang="en-US" dirty="0"/>
                  <a:t>   </a:t>
                </a:r>
                <a14:m>
                  <m:oMath xmlns:m="http://schemas.openxmlformats.org/officeDocument/2006/math">
                    <m:f>
                      <m:fPr>
                        <m:ctrlPr>
                          <a:rPr lang="el-GR" i="1" dirty="0">
                            <a:latin typeface="Cambria Math" panose="02040503050406030204" pitchFamily="18" charset="0"/>
                          </a:rPr>
                        </m:ctrlPr>
                      </m:fPr>
                      <m:num>
                        <m:r>
                          <a:rPr lang="en-US" i="1" dirty="0">
                            <a:latin typeface="Cambria Math"/>
                          </a:rPr>
                          <m:t>1</m:t>
                        </m:r>
                      </m:num>
                      <m:den>
                        <m:rad>
                          <m:radPr>
                            <m:degHide m:val="on"/>
                            <m:ctrlPr>
                              <a:rPr lang="el-GR" i="1" dirty="0">
                                <a:latin typeface="Cambria Math" panose="02040503050406030204" pitchFamily="18" charset="0"/>
                              </a:rPr>
                            </m:ctrlPr>
                          </m:radPr>
                          <m:deg/>
                          <m:e>
                            <m:r>
                              <a:rPr lang="en-US" b="0" i="1" dirty="0" smtClean="0">
                                <a:latin typeface="Cambria Math" panose="02040503050406030204" pitchFamily="18" charset="0"/>
                              </a:rPr>
                              <m:t>𝑚</m:t>
                            </m:r>
                          </m:e>
                        </m:rad>
                      </m:den>
                    </m:f>
                  </m:oMath>
                </a14:m>
                <a:endParaRPr lang="en-US" dirty="0"/>
              </a:p>
              <a:p>
                <a:pPr marL="0" indent="0" algn="just">
                  <a:buNone/>
                </a:pPr>
                <a:r>
                  <a:rPr lang="en-US" b="1" dirty="0"/>
                  <a:t>Diffusion</a:t>
                </a:r>
                <a:r>
                  <a:rPr lang="en-US" dirty="0"/>
                  <a:t> is the passage of a gas through another gas. </a:t>
                </a:r>
                <a:r>
                  <a:rPr lang="en-US" b="1" dirty="0"/>
                  <a:t>Effusion</a:t>
                </a:r>
                <a:r>
                  <a:rPr lang="en-US" dirty="0"/>
                  <a:t> is the process by which a gas escapes from its container through a tiny hole into an evacuated space. 		</a:t>
                </a:r>
              </a:p>
              <a:p>
                <a:pPr algn="just"/>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8229600" cy="5486400"/>
              </a:xfrm>
              <a:blipFill>
                <a:blip r:embed="rId6"/>
                <a:stretch>
                  <a:fillRect l="-1852" t="-1444" r="-185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CHM 101: 2020/2021 Session</a:t>
            </a:r>
          </a:p>
        </p:txBody>
      </p:sp>
      <p:sp>
        <p:nvSpPr>
          <p:cNvPr id="6" name="Slide Number Placeholder 5"/>
          <p:cNvSpPr>
            <a:spLocks noGrp="1"/>
          </p:cNvSpPr>
          <p:nvPr>
            <p:ph type="sldNum" sz="quarter" idx="12"/>
          </p:nvPr>
        </p:nvSpPr>
        <p:spPr/>
        <p:txBody>
          <a:bodyPr/>
          <a:lstStyle/>
          <a:p>
            <a:fld id="{E63583E0-65CB-4181-9FA6-A42C1699993F}" type="slidenum">
              <a:rPr lang="en-US" smtClean="0"/>
              <a:t>14</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843266111"/>
      </p:ext>
    </p:extLst>
  </p:cSld>
  <p:clrMapOvr>
    <a:masterClrMapping/>
  </p:clrMapOvr>
  <mc:AlternateContent xmlns:mc="http://schemas.openxmlformats.org/markup-compatibility/2006" xmlns:p14="http://schemas.microsoft.com/office/powerpoint/2010/main">
    <mc:Choice Requires="p14">
      <p:transition spd="slow" p14:dur="2000" advTm="50158"/>
    </mc:Choice>
    <mc:Fallback xmlns="">
      <p:transition spd="slow" advTm="50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down)">
                                      <p:cBhvr>
                                        <p:cTn id="16" dur="500"/>
                                        <p:tgtEl>
                                          <p:spTgt spid="3">
                                            <p:txEl>
                                              <p:pRg st="0" end="0"/>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down)">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down)">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down)">
                                      <p:cBhvr>
                                        <p:cTn id="2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381000"/>
                <a:ext cx="8458200" cy="6019800"/>
              </a:xfrm>
            </p:spPr>
            <p:txBody>
              <a:bodyPr>
                <a:normAutofit/>
              </a:bodyPr>
              <a:lstStyle/>
              <a:p>
                <a:pPr marL="0" indent="0" algn="just">
                  <a:buNone/>
                </a:pPr>
                <a:r>
                  <a:rPr lang="en-US" dirty="0"/>
                  <a:t>Consider two gases with molar masses M</a:t>
                </a:r>
                <a:r>
                  <a:rPr lang="en-US" baseline="-25000" dirty="0"/>
                  <a:t>1</a:t>
                </a:r>
                <a:r>
                  <a:rPr lang="en-US" dirty="0"/>
                  <a:t> and M</a:t>
                </a:r>
                <a:r>
                  <a:rPr lang="en-US" baseline="-25000" dirty="0"/>
                  <a:t>2</a:t>
                </a:r>
                <a:r>
                  <a:rPr lang="en-US" dirty="0"/>
                  <a:t>,  The ratio of their rates of  diffusion (or effusion) is given by: </a:t>
                </a:r>
              </a:p>
              <a:p>
                <a:pPr marL="0" indent="0" algn="just">
                  <a:buNone/>
                </a:pP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a:rPr>
                          <m:t>𝑟</m:t>
                        </m:r>
                        <m:r>
                          <a:rPr lang="en-US" b="0" i="1" baseline="-25000" smtClean="0">
                            <a:latin typeface="Cambria Math"/>
                          </a:rPr>
                          <m:t>1</m:t>
                        </m:r>
                      </m:num>
                      <m:den>
                        <m:r>
                          <a:rPr lang="en-US" b="0" i="1" smtClean="0">
                            <a:latin typeface="Cambria Math"/>
                          </a:rPr>
                          <m:t>𝑟</m:t>
                        </m:r>
                        <m:r>
                          <a:rPr lang="en-US" b="0" i="1" baseline="-25000" smtClean="0">
                            <a:latin typeface="Cambria Math"/>
                          </a:rPr>
                          <m:t>2</m:t>
                        </m:r>
                      </m:den>
                    </m:f>
                  </m:oMath>
                </a14:m>
                <a:r>
                  <a:rPr lang="en-US" dirty="0"/>
                  <a:t>  = </a:t>
                </a:r>
                <a14:m>
                  <m:oMath xmlns:m="http://schemas.openxmlformats.org/officeDocument/2006/math">
                    <m:f>
                      <m:fPr>
                        <m:ctrlPr>
                          <a:rPr lang="en-US" i="1" smtClean="0">
                            <a:latin typeface="Cambria Math" panose="02040503050406030204" pitchFamily="18" charset="0"/>
                          </a:rPr>
                        </m:ctrlPr>
                      </m:fPr>
                      <m:num>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𝑚</m:t>
                            </m:r>
                            <m:r>
                              <a:rPr lang="en-US" b="0" i="1" baseline="-25000" smtClean="0">
                                <a:latin typeface="Cambria Math"/>
                              </a:rPr>
                              <m:t>2</m:t>
                            </m:r>
                          </m:e>
                        </m:rad>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𝑚</m:t>
                            </m:r>
                            <m:r>
                              <a:rPr lang="en-US" b="0" i="1" baseline="-25000" smtClean="0">
                                <a:latin typeface="Cambria Math"/>
                              </a:rPr>
                              <m:t>1</m:t>
                            </m:r>
                          </m:e>
                        </m:rad>
                      </m:den>
                    </m:f>
                  </m:oMath>
                </a14:m>
                <a:endParaRPr lang="en-US" dirty="0"/>
              </a:p>
              <a:p>
                <a:pPr marL="0" indent="0" algn="just">
                  <a:buNone/>
                </a:pPr>
                <a:endParaRPr lang="en-US" dirty="0"/>
              </a:p>
              <a:p>
                <a:pPr marL="0" indent="0" algn="just">
                  <a:buNone/>
                </a:pPr>
                <a:r>
                  <a:rPr lang="en-US" dirty="0"/>
                  <a:t>That is, the heavier a molecule of the gas, the more slowly it diffuses (or effuses).</a:t>
                </a:r>
              </a:p>
              <a:p>
                <a:pPr marL="0" indent="0" algn="just">
                  <a:buNone/>
                </a:pPr>
                <a:r>
                  <a:rPr lang="en-US" dirty="0"/>
                  <a:t>The rate of effusion or diffusion of a gas is directly proportional to the “average” velocity of its molecules.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381000"/>
                <a:ext cx="8458200" cy="6019800"/>
              </a:xfrm>
              <a:blipFill>
                <a:blip r:embed="rId5"/>
                <a:stretch>
                  <a:fillRect l="-1875" t="-1317" r="-1802"/>
                </a:stretch>
              </a:blipFill>
            </p:spPr>
            <p:txBody>
              <a:bodyPr/>
              <a:lstStyle/>
              <a:p>
                <a:r>
                  <a:rPr lang="en-US">
                    <a:noFill/>
                  </a:rPr>
                  <a:t> </a:t>
                </a:r>
              </a:p>
            </p:txBody>
          </p:sp>
        </mc:Fallback>
      </mc:AlternateContent>
      <p:sp>
        <p:nvSpPr>
          <p:cNvPr id="2" name="Footer Placeholder 1"/>
          <p:cNvSpPr>
            <a:spLocks noGrp="1"/>
          </p:cNvSpPr>
          <p:nvPr>
            <p:ph type="ftr" sz="quarter" idx="11"/>
          </p:nvPr>
        </p:nvSpPr>
        <p:spPr/>
        <p:txBody>
          <a:bodyPr/>
          <a:lstStyle/>
          <a:p>
            <a:r>
              <a:rPr lang="en-US"/>
              <a:t>CHM 101: 2020/2021 Session</a:t>
            </a:r>
          </a:p>
        </p:txBody>
      </p:sp>
      <p:sp>
        <p:nvSpPr>
          <p:cNvPr id="5" name="Slide Number Placeholder 4"/>
          <p:cNvSpPr>
            <a:spLocks noGrp="1"/>
          </p:cNvSpPr>
          <p:nvPr>
            <p:ph type="sldNum" sz="quarter" idx="12"/>
          </p:nvPr>
        </p:nvSpPr>
        <p:spPr/>
        <p:txBody>
          <a:bodyPr/>
          <a:lstStyle/>
          <a:p>
            <a:fld id="{E63583E0-65CB-4181-9FA6-A42C1699993F}" type="slidenum">
              <a:rPr lang="en-US" smtClean="0"/>
              <a:t>15</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09083080"/>
      </p:ext>
    </p:extLst>
  </p:cSld>
  <p:clrMapOvr>
    <a:masterClrMapping/>
  </p:clrMapOvr>
  <mc:AlternateContent xmlns:mc="http://schemas.openxmlformats.org/markup-compatibility/2006" xmlns:p14="http://schemas.microsoft.com/office/powerpoint/2010/main">
    <mc:Choice Requires="p14">
      <p:transition spd="slow" p14:dur="2000" advTm="31584"/>
    </mc:Choice>
    <mc:Fallback xmlns="">
      <p:transition spd="slow" advTm="31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down)">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down)">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1143000"/>
          </a:xfrm>
        </p:spPr>
        <p:txBody>
          <a:bodyPr/>
          <a:lstStyle/>
          <a:p>
            <a:r>
              <a:rPr lang="en-US" b="1" dirty="0"/>
              <a:t>Kinetic Molecular Theory</a:t>
            </a:r>
          </a:p>
        </p:txBody>
      </p:sp>
      <p:sp>
        <p:nvSpPr>
          <p:cNvPr id="3" name="Content Placeholder 2"/>
          <p:cNvSpPr>
            <a:spLocks noGrp="1"/>
          </p:cNvSpPr>
          <p:nvPr>
            <p:ph idx="1"/>
          </p:nvPr>
        </p:nvSpPr>
        <p:spPr>
          <a:xfrm>
            <a:off x="228600" y="1143000"/>
            <a:ext cx="8763000" cy="5562600"/>
          </a:xfrm>
        </p:spPr>
        <p:txBody>
          <a:bodyPr>
            <a:noAutofit/>
          </a:bodyPr>
          <a:lstStyle/>
          <a:p>
            <a:pPr marL="0" indent="0" algn="just">
              <a:buNone/>
            </a:pPr>
            <a:r>
              <a:rPr lang="en-US" sz="4000" dirty="0"/>
              <a:t>The theory is based on 3 postulates (assumptions):</a:t>
            </a:r>
          </a:p>
          <a:p>
            <a:pPr marL="0" indent="0" algn="just">
              <a:buNone/>
            </a:pPr>
            <a:r>
              <a:rPr lang="en-US" sz="4000" dirty="0"/>
              <a:t>1. </a:t>
            </a:r>
            <a:r>
              <a:rPr lang="en-US" sz="4000" b="1" dirty="0">
                <a:solidFill>
                  <a:srgbClr val="FF0000"/>
                </a:solidFill>
              </a:rPr>
              <a:t>Particle volume</a:t>
            </a:r>
            <a:r>
              <a:rPr lang="en-US" sz="4000" dirty="0"/>
              <a:t>: A gas consists of a large collection of individual particles. The volume of an individual particle is extremely small compared with volume of the container. In essence the model pictures gas particles having mass but no volume.</a:t>
            </a:r>
          </a:p>
        </p:txBody>
      </p:sp>
      <p:sp>
        <p:nvSpPr>
          <p:cNvPr id="4" name="Footer Placeholder 3"/>
          <p:cNvSpPr>
            <a:spLocks noGrp="1"/>
          </p:cNvSpPr>
          <p:nvPr>
            <p:ph type="ftr" sz="quarter" idx="11"/>
          </p:nvPr>
        </p:nvSpPr>
        <p:spPr/>
        <p:txBody>
          <a:bodyPr/>
          <a:lstStyle/>
          <a:p>
            <a:r>
              <a:rPr lang="en-US"/>
              <a:t>CHM 101: 2020/2021 Session</a:t>
            </a:r>
          </a:p>
        </p:txBody>
      </p:sp>
      <p:sp>
        <p:nvSpPr>
          <p:cNvPr id="6" name="Slide Number Placeholder 5"/>
          <p:cNvSpPr>
            <a:spLocks noGrp="1"/>
          </p:cNvSpPr>
          <p:nvPr>
            <p:ph type="sldNum" sz="quarter" idx="12"/>
          </p:nvPr>
        </p:nvSpPr>
        <p:spPr/>
        <p:txBody>
          <a:bodyPr/>
          <a:lstStyle/>
          <a:p>
            <a:fld id="{E63583E0-65CB-4181-9FA6-A42C1699993F}" type="slidenum">
              <a:rPr lang="en-US" smtClean="0"/>
              <a:t>16</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890378754"/>
      </p:ext>
    </p:extLst>
  </p:cSld>
  <p:clrMapOvr>
    <a:masterClrMapping/>
  </p:clrMapOvr>
  <mc:AlternateContent xmlns:mc="http://schemas.openxmlformats.org/markup-compatibility/2006" xmlns:p14="http://schemas.microsoft.com/office/powerpoint/2010/main">
    <mc:Choice Requires="p14">
      <p:transition spd="slow" p14:dur="2000" advTm="34729"/>
    </mc:Choice>
    <mc:Fallback xmlns="">
      <p:transition spd="slow" advTm="34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down)">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down)">
                                      <p:cBhvr>
                                        <p:cTn id="2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7"/>
                </p:tgtEl>
              </p:cMediaNode>
            </p:audio>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just">
              <a:buNone/>
            </a:pPr>
            <a:r>
              <a:rPr lang="en-US" dirty="0"/>
              <a:t>2. </a:t>
            </a:r>
            <a:r>
              <a:rPr lang="en-US" b="1" dirty="0">
                <a:solidFill>
                  <a:srgbClr val="FF0000"/>
                </a:solidFill>
              </a:rPr>
              <a:t>Particle motion</a:t>
            </a:r>
            <a:r>
              <a:rPr lang="en-US" dirty="0"/>
              <a:t>: Gas particles are in constant, </a:t>
            </a:r>
            <a:r>
              <a:rPr lang="en-US" sz="4000" dirty="0"/>
              <a:t>random</a:t>
            </a:r>
            <a:r>
              <a:rPr lang="en-US" dirty="0"/>
              <a:t>, straight-line motion except when they collide with the container walls or with each other.</a:t>
            </a:r>
          </a:p>
          <a:p>
            <a:endParaRPr lang="en-US" dirty="0"/>
          </a:p>
        </p:txBody>
      </p:sp>
      <p:sp>
        <p:nvSpPr>
          <p:cNvPr id="4" name="Footer Placeholder 3"/>
          <p:cNvSpPr>
            <a:spLocks noGrp="1"/>
          </p:cNvSpPr>
          <p:nvPr>
            <p:ph type="ftr" sz="quarter" idx="11"/>
          </p:nvPr>
        </p:nvSpPr>
        <p:spPr/>
        <p:txBody>
          <a:bodyPr/>
          <a:lstStyle/>
          <a:p>
            <a:r>
              <a:rPr lang="en-US"/>
              <a:t>CHM 101: 2020/2021 Session</a:t>
            </a:r>
          </a:p>
        </p:txBody>
      </p:sp>
      <p:sp>
        <p:nvSpPr>
          <p:cNvPr id="6" name="Slide Number Placeholder 5"/>
          <p:cNvSpPr>
            <a:spLocks noGrp="1"/>
          </p:cNvSpPr>
          <p:nvPr>
            <p:ph type="sldNum" sz="quarter" idx="12"/>
          </p:nvPr>
        </p:nvSpPr>
        <p:spPr/>
        <p:txBody>
          <a:bodyPr/>
          <a:lstStyle/>
          <a:p>
            <a:fld id="{E63583E0-65CB-4181-9FA6-A42C1699993F}" type="slidenum">
              <a:rPr lang="en-US" smtClean="0"/>
              <a:t>17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38116762"/>
      </p:ext>
    </p:extLst>
  </p:cSld>
  <p:clrMapOvr>
    <a:masterClrMapping/>
  </p:clrMapOvr>
  <mc:AlternateContent xmlns:mc="http://schemas.openxmlformats.org/markup-compatibility/2006" xmlns:p14="http://schemas.microsoft.com/office/powerpoint/2010/main">
    <mc:Choice Requires="p14">
      <p:transition spd="slow" p14:dur="2000" advTm="17277"/>
    </mc:Choice>
    <mc:Fallback xmlns="">
      <p:transition spd="slow" advTm="17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just">
              <a:buNone/>
            </a:pPr>
            <a:r>
              <a:rPr lang="en-US" sz="4000" dirty="0"/>
              <a:t>3. </a:t>
            </a:r>
            <a:r>
              <a:rPr lang="en-US" sz="4000" b="1" dirty="0">
                <a:solidFill>
                  <a:srgbClr val="FF0000"/>
                </a:solidFill>
              </a:rPr>
              <a:t>Particle collisions</a:t>
            </a:r>
            <a:r>
              <a:rPr lang="en-US" sz="4000" dirty="0"/>
              <a:t>: Collisions are elastic, hence their total kinetic energy is constant. Between collisions, the molecules do not influence each other at all.</a:t>
            </a:r>
          </a:p>
        </p:txBody>
      </p:sp>
      <p:sp>
        <p:nvSpPr>
          <p:cNvPr id="4" name="Footer Placeholder 3"/>
          <p:cNvSpPr>
            <a:spLocks noGrp="1"/>
          </p:cNvSpPr>
          <p:nvPr>
            <p:ph type="ftr" sz="quarter" idx="11"/>
          </p:nvPr>
        </p:nvSpPr>
        <p:spPr/>
        <p:txBody>
          <a:bodyPr/>
          <a:lstStyle/>
          <a:p>
            <a:r>
              <a:rPr lang="en-US"/>
              <a:t>CHM 101: 2020/2021 Session</a:t>
            </a:r>
          </a:p>
        </p:txBody>
      </p:sp>
      <p:sp>
        <p:nvSpPr>
          <p:cNvPr id="6" name="Slide Number Placeholder 5"/>
          <p:cNvSpPr>
            <a:spLocks noGrp="1"/>
          </p:cNvSpPr>
          <p:nvPr>
            <p:ph type="sldNum" sz="quarter" idx="12"/>
          </p:nvPr>
        </p:nvSpPr>
        <p:spPr/>
        <p:txBody>
          <a:bodyPr/>
          <a:lstStyle/>
          <a:p>
            <a:fld id="{E63583E0-65CB-4181-9FA6-A42C1699993F}" type="slidenum">
              <a:rPr lang="en-US" smtClean="0"/>
              <a:t>18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60900869"/>
      </p:ext>
    </p:extLst>
  </p:cSld>
  <p:clrMapOvr>
    <a:masterClrMapping/>
  </p:clrMapOvr>
  <mc:AlternateContent xmlns:mc="http://schemas.openxmlformats.org/markup-compatibility/2006" xmlns:p14="http://schemas.microsoft.com/office/powerpoint/2010/main">
    <mc:Choice Requires="p14">
      <p:transition spd="slow" p14:dur="2000" advTm="18300"/>
    </mc:Choice>
    <mc:Fallback xmlns="">
      <p:transition spd="slow" advTm="18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324600"/>
          </a:xfrm>
        </p:spPr>
        <p:txBody>
          <a:bodyPr>
            <a:normAutofit/>
          </a:bodyPr>
          <a:lstStyle/>
          <a:p>
            <a:pPr marL="0" indent="0">
              <a:buNone/>
            </a:pPr>
            <a:r>
              <a:rPr lang="en-US" sz="4000" b="1" dirty="0">
                <a:solidFill>
                  <a:srgbClr val="FF0000"/>
                </a:solidFill>
              </a:rPr>
              <a:t>KINETIC MOLECULAR THEORY </a:t>
            </a:r>
            <a:r>
              <a:rPr lang="en-US" sz="4000" b="1" dirty="0"/>
              <a:t>( the model)</a:t>
            </a:r>
          </a:p>
          <a:p>
            <a:pPr>
              <a:buFont typeface="Wingdings" pitchFamily="2" charset="2"/>
              <a:buChar char="ü"/>
            </a:pPr>
            <a:r>
              <a:rPr lang="en-US" sz="4000" dirty="0"/>
              <a:t>Gases are composed of small particles (atoms or molecules). </a:t>
            </a:r>
          </a:p>
          <a:p>
            <a:pPr>
              <a:buFont typeface="Wingdings" pitchFamily="2" charset="2"/>
              <a:buChar char="ü"/>
            </a:pPr>
            <a:r>
              <a:rPr lang="en-US" sz="4000" dirty="0"/>
              <a:t>These particles move rapidly in a random, straight line motion.  Particles will collide with each other and with the walls of the container.</a:t>
            </a:r>
          </a:p>
        </p:txBody>
      </p:sp>
      <p:sp>
        <p:nvSpPr>
          <p:cNvPr id="2" name="Footer Placeholder 1"/>
          <p:cNvSpPr>
            <a:spLocks noGrp="1"/>
          </p:cNvSpPr>
          <p:nvPr>
            <p:ph type="ftr" sz="quarter" idx="11"/>
          </p:nvPr>
        </p:nvSpPr>
        <p:spPr/>
        <p:txBody>
          <a:bodyPr/>
          <a:lstStyle/>
          <a:p>
            <a:r>
              <a:rPr lang="en-US"/>
              <a:t>CHM 101: 2020/2021 Session</a:t>
            </a:r>
          </a:p>
        </p:txBody>
      </p:sp>
      <p:sp>
        <p:nvSpPr>
          <p:cNvPr id="5" name="Slide Number Placeholder 4"/>
          <p:cNvSpPr>
            <a:spLocks noGrp="1"/>
          </p:cNvSpPr>
          <p:nvPr>
            <p:ph type="sldNum" sz="quarter" idx="12"/>
          </p:nvPr>
        </p:nvSpPr>
        <p:spPr/>
        <p:txBody>
          <a:bodyPr/>
          <a:lstStyle/>
          <a:p>
            <a:fld id="{E63583E0-65CB-4181-9FA6-A42C1699993F}" type="slidenum">
              <a:rPr lang="en-US" smtClean="0"/>
              <a:t>19</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350968366"/>
      </p:ext>
    </p:extLst>
  </p:cSld>
  <p:clrMapOvr>
    <a:masterClrMapping/>
  </p:clrMapOvr>
  <mc:AlternateContent xmlns:mc="http://schemas.openxmlformats.org/markup-compatibility/2006" xmlns:p14="http://schemas.microsoft.com/office/powerpoint/2010/main">
    <mc:Choice Requires="p14">
      <p:transition spd="slow" p14:dur="2000" advTm="31715"/>
    </mc:Choice>
    <mc:Fallback xmlns="">
      <p:transition spd="slow" advTm="31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down)">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lstStyle/>
          <a:p>
            <a:r>
              <a:rPr lang="en-US" b="1" dirty="0">
                <a:solidFill>
                  <a:srgbClr val="FF0000"/>
                </a:solidFill>
              </a:rPr>
              <a:t>The Density of a Gas</a:t>
            </a:r>
          </a:p>
        </p:txBody>
      </p:sp>
      <p:sp>
        <p:nvSpPr>
          <p:cNvPr id="3" name="Content Placeholder 2"/>
          <p:cNvSpPr>
            <a:spLocks noGrp="1"/>
          </p:cNvSpPr>
          <p:nvPr>
            <p:ph idx="1"/>
          </p:nvPr>
        </p:nvSpPr>
        <p:spPr>
          <a:xfrm>
            <a:off x="304800" y="1066800"/>
            <a:ext cx="8610600" cy="5486400"/>
          </a:xfrm>
        </p:spPr>
        <p:txBody>
          <a:bodyPr>
            <a:normAutofit/>
          </a:bodyPr>
          <a:lstStyle/>
          <a:p>
            <a:pPr marL="0" indent="0" algn="just">
              <a:buNone/>
            </a:pPr>
            <a:r>
              <a:rPr lang="en-US" dirty="0"/>
              <a:t>One mole of any gas occupies nearly the same volume at a given temperature and pressure, so difference in gas density (d = m/V) depend on differences in molar mass. </a:t>
            </a:r>
          </a:p>
          <a:p>
            <a:pPr marL="0" indent="0" algn="just">
              <a:buNone/>
            </a:pPr>
            <a:r>
              <a:rPr lang="en-US" dirty="0"/>
              <a:t>E.g. 1 </a:t>
            </a:r>
            <a:r>
              <a:rPr lang="en-US" dirty="0" err="1"/>
              <a:t>mol</a:t>
            </a:r>
            <a:r>
              <a:rPr lang="en-US" dirty="0"/>
              <a:t> of </a:t>
            </a:r>
            <a:r>
              <a:rPr lang="en-US" dirty="0" err="1"/>
              <a:t>O</a:t>
            </a:r>
            <a:r>
              <a:rPr lang="en-US" baseline="-25000" dirty="0" err="1"/>
              <a:t>2</a:t>
            </a:r>
            <a:r>
              <a:rPr lang="en-US" dirty="0"/>
              <a:t> occupies the same volume as 1 </a:t>
            </a:r>
            <a:r>
              <a:rPr lang="en-US" dirty="0" err="1"/>
              <a:t>mol</a:t>
            </a:r>
            <a:r>
              <a:rPr lang="en-US" dirty="0"/>
              <a:t> of </a:t>
            </a:r>
            <a:r>
              <a:rPr lang="en-US" dirty="0" err="1"/>
              <a:t>N</a:t>
            </a:r>
            <a:r>
              <a:rPr lang="en-US" baseline="-25000" dirty="0" err="1"/>
              <a:t>2</a:t>
            </a:r>
            <a:r>
              <a:rPr lang="en-US" dirty="0"/>
              <a:t>, but since each </a:t>
            </a:r>
            <a:r>
              <a:rPr lang="en-US" dirty="0" err="1"/>
              <a:t>O</a:t>
            </a:r>
            <a:r>
              <a:rPr lang="en-US" baseline="-25000" dirty="0" err="1"/>
              <a:t>2</a:t>
            </a:r>
            <a:r>
              <a:rPr lang="en-US" dirty="0"/>
              <a:t> molecule has a greater mass than each </a:t>
            </a:r>
            <a:r>
              <a:rPr lang="en-US" dirty="0" err="1"/>
              <a:t>N</a:t>
            </a:r>
            <a:r>
              <a:rPr lang="en-US" baseline="-25000" dirty="0" err="1"/>
              <a:t>2</a:t>
            </a:r>
            <a:r>
              <a:rPr lang="en-US" dirty="0"/>
              <a:t> molecule, </a:t>
            </a:r>
            <a:r>
              <a:rPr lang="en-US" dirty="0" err="1"/>
              <a:t>O</a:t>
            </a:r>
            <a:r>
              <a:rPr lang="en-US" baseline="-25000" dirty="0" err="1"/>
              <a:t>2</a:t>
            </a:r>
            <a:r>
              <a:rPr lang="en-US" dirty="0"/>
              <a:t> is denser.</a:t>
            </a:r>
          </a:p>
          <a:p>
            <a:pPr marL="0" indent="0" algn="just">
              <a:buNone/>
            </a:pPr>
            <a:r>
              <a:rPr lang="en-US" dirty="0"/>
              <a:t>All gasses are miscible when thoroughly mixed, but in the absence of mixing, a less dense gas will lie above a more dense one. </a:t>
            </a:r>
          </a:p>
        </p:txBody>
      </p:sp>
      <p:sp>
        <p:nvSpPr>
          <p:cNvPr id="4" name="Footer Placeholder 3"/>
          <p:cNvSpPr>
            <a:spLocks noGrp="1"/>
          </p:cNvSpPr>
          <p:nvPr>
            <p:ph type="ftr" sz="quarter" idx="11"/>
          </p:nvPr>
        </p:nvSpPr>
        <p:spPr/>
        <p:txBody>
          <a:bodyPr/>
          <a:lstStyle/>
          <a:p>
            <a:r>
              <a:rPr lang="en-US"/>
              <a:t>CHM 101: 2020/2021 Session</a:t>
            </a:r>
          </a:p>
        </p:txBody>
      </p:sp>
      <p:sp>
        <p:nvSpPr>
          <p:cNvPr id="6" name="Slide Number Placeholder 5"/>
          <p:cNvSpPr>
            <a:spLocks noGrp="1"/>
          </p:cNvSpPr>
          <p:nvPr>
            <p:ph type="sldNum" sz="quarter" idx="12"/>
          </p:nvPr>
        </p:nvSpPr>
        <p:spPr/>
        <p:txBody>
          <a:bodyPr/>
          <a:lstStyle/>
          <a:p>
            <a:fld id="{E63583E0-65CB-4181-9FA6-A42C1699993F}" type="slidenum">
              <a:rPr lang="en-US" smtClean="0"/>
              <a:t>2</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22630195"/>
      </p:ext>
    </p:extLst>
  </p:cSld>
  <p:clrMapOvr>
    <a:masterClrMapping/>
  </p:clrMapOvr>
  <mc:AlternateContent xmlns:mc="http://schemas.openxmlformats.org/markup-compatibility/2006" xmlns:p14="http://schemas.microsoft.com/office/powerpoint/2010/main">
    <mc:Choice Requires="p14">
      <p:transition spd="slow" p14:dur="2000" advTm="47716"/>
    </mc:Choice>
    <mc:Fallback xmlns="">
      <p:transition spd="slow" advTm="47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down)">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down)">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down)">
                                      <p:cBhvr>
                                        <p:cTn id="2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pPr>
              <a:buFont typeface="Wingdings" pitchFamily="2" charset="2"/>
              <a:buChar char="ü"/>
            </a:pPr>
            <a:r>
              <a:rPr lang="en-US" sz="4000" dirty="0"/>
              <a:t>The bonding forces between particles are extremely weak. It is assumed that particles move around independently.</a:t>
            </a:r>
          </a:p>
          <a:p>
            <a:pPr>
              <a:buFont typeface="Wingdings" pitchFamily="2" charset="2"/>
              <a:buChar char="ü"/>
            </a:pPr>
            <a:r>
              <a:rPr lang="en-US" sz="4000" dirty="0"/>
              <a:t>Collisions between particles are elastic, i.e. energy is conserved. </a:t>
            </a:r>
          </a:p>
        </p:txBody>
      </p:sp>
      <p:sp>
        <p:nvSpPr>
          <p:cNvPr id="4" name="Footer Placeholder 3"/>
          <p:cNvSpPr>
            <a:spLocks noGrp="1"/>
          </p:cNvSpPr>
          <p:nvPr>
            <p:ph type="ftr" sz="quarter" idx="11"/>
          </p:nvPr>
        </p:nvSpPr>
        <p:spPr/>
        <p:txBody>
          <a:bodyPr/>
          <a:lstStyle/>
          <a:p>
            <a:r>
              <a:rPr lang="en-US"/>
              <a:t>CHM 101: 2020/2021 Session</a:t>
            </a:r>
          </a:p>
        </p:txBody>
      </p:sp>
      <p:sp>
        <p:nvSpPr>
          <p:cNvPr id="6" name="Slide Number Placeholder 5"/>
          <p:cNvSpPr>
            <a:spLocks noGrp="1"/>
          </p:cNvSpPr>
          <p:nvPr>
            <p:ph type="sldNum" sz="quarter" idx="12"/>
          </p:nvPr>
        </p:nvSpPr>
        <p:spPr/>
        <p:txBody>
          <a:bodyPr/>
          <a:lstStyle/>
          <a:p>
            <a:fld id="{E63583E0-65CB-4181-9FA6-A42C1699993F}" type="slidenum">
              <a:rPr lang="en-US" smtClean="0"/>
              <a:t>20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93662227"/>
      </p:ext>
    </p:extLst>
  </p:cSld>
  <p:clrMapOvr>
    <a:masterClrMapping/>
  </p:clrMapOvr>
  <mc:AlternateContent xmlns:mc="http://schemas.openxmlformats.org/markup-compatibility/2006" xmlns:p14="http://schemas.microsoft.com/office/powerpoint/2010/main">
    <mc:Choice Requires="p14">
      <p:transition spd="slow" p14:dur="2000" advTm="16071"/>
    </mc:Choice>
    <mc:Fallback xmlns="">
      <p:transition spd="slow" advTm="16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62600"/>
          </a:xfrm>
        </p:spPr>
        <p:txBody>
          <a:bodyPr>
            <a:noAutofit/>
          </a:bodyPr>
          <a:lstStyle/>
          <a:p>
            <a:pPr>
              <a:buFont typeface="Wingdings" pitchFamily="2" charset="2"/>
              <a:buChar char="ü"/>
            </a:pPr>
            <a:r>
              <a:rPr lang="en-US" sz="4000" dirty="0"/>
              <a:t>Kinetic  energy (energy of movement) can be transferred from one particle to another, but the total kinetic energy will remain constant.</a:t>
            </a:r>
          </a:p>
          <a:p>
            <a:pPr>
              <a:buFont typeface="Wingdings" pitchFamily="2" charset="2"/>
              <a:buChar char="ü"/>
            </a:pPr>
            <a:r>
              <a:rPr lang="en-US" sz="4000" dirty="0"/>
              <a:t>The average kinetic energy of the particles increases as the temperature of  the gas is increased.</a:t>
            </a:r>
          </a:p>
          <a:p>
            <a:endParaRPr lang="en-US" sz="4000" dirty="0"/>
          </a:p>
          <a:p>
            <a:pPr marL="0" indent="0">
              <a:buNone/>
            </a:pPr>
            <a:endParaRPr lang="en-US" sz="4000" dirty="0"/>
          </a:p>
        </p:txBody>
      </p:sp>
      <p:sp>
        <p:nvSpPr>
          <p:cNvPr id="2" name="Footer Placeholder 1"/>
          <p:cNvSpPr>
            <a:spLocks noGrp="1"/>
          </p:cNvSpPr>
          <p:nvPr>
            <p:ph type="ftr" sz="quarter" idx="11"/>
          </p:nvPr>
        </p:nvSpPr>
        <p:spPr/>
        <p:txBody>
          <a:bodyPr/>
          <a:lstStyle/>
          <a:p>
            <a:r>
              <a:rPr lang="en-US"/>
              <a:t>CHM 101: 2020/2021 Session</a:t>
            </a:r>
          </a:p>
        </p:txBody>
      </p:sp>
      <p:sp>
        <p:nvSpPr>
          <p:cNvPr id="5" name="Slide Number Placeholder 4"/>
          <p:cNvSpPr>
            <a:spLocks noGrp="1"/>
          </p:cNvSpPr>
          <p:nvPr>
            <p:ph type="sldNum" sz="quarter" idx="12"/>
          </p:nvPr>
        </p:nvSpPr>
        <p:spPr/>
        <p:txBody>
          <a:bodyPr/>
          <a:lstStyle/>
          <a:p>
            <a:fld id="{E63583E0-65CB-4181-9FA6-A42C1699993F}" type="slidenum">
              <a:rPr lang="en-US" smtClean="0"/>
              <a:t>21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16097698"/>
      </p:ext>
    </p:extLst>
  </p:cSld>
  <p:clrMapOvr>
    <a:masterClrMapping/>
  </p:clrMapOvr>
  <mc:AlternateContent xmlns:mc="http://schemas.openxmlformats.org/markup-compatibility/2006" xmlns:p14="http://schemas.microsoft.com/office/powerpoint/2010/main">
    <mc:Choice Requires="p14">
      <p:transition spd="slow" p14:dur="2000" advTm="26077"/>
    </mc:Choice>
    <mc:Fallback xmlns="">
      <p:transition spd="slow" advTm="26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lstStyle/>
          <a:p>
            <a:pPr marL="0" indent="0">
              <a:buNone/>
            </a:pPr>
            <a:r>
              <a:rPr lang="en-US" b="1" dirty="0">
                <a:solidFill>
                  <a:srgbClr val="FF0000"/>
                </a:solidFill>
              </a:rPr>
              <a:t>Exercise 12</a:t>
            </a:r>
          </a:p>
          <a:p>
            <a:pPr marL="0" indent="0">
              <a:buNone/>
            </a:pPr>
            <a:r>
              <a:rPr lang="en-US" dirty="0"/>
              <a:t>A sample of calcium carbonate, mass 1.0 g, is heated until it has decomposed completely. Calculate:</a:t>
            </a:r>
          </a:p>
          <a:p>
            <a:pPr marL="0" indent="0">
              <a:buNone/>
            </a:pPr>
            <a:r>
              <a:rPr lang="en-US" dirty="0"/>
              <a:t>a)  the mass of carbon dioxide produced</a:t>
            </a:r>
          </a:p>
          <a:p>
            <a:pPr marL="0" indent="0">
              <a:buNone/>
            </a:pPr>
            <a:r>
              <a:rPr lang="en-US" dirty="0"/>
              <a:t>b)	the volume of carbon dioxide, measured at 	STP</a:t>
            </a:r>
          </a:p>
          <a:p>
            <a:pPr marL="0" indent="0">
              <a:buNone/>
            </a:pPr>
            <a:r>
              <a:rPr lang="en-US" dirty="0">
                <a:solidFill>
                  <a:srgbClr val="FF0000"/>
                </a:solidFill>
              </a:rPr>
              <a:t>SOLN:</a:t>
            </a:r>
          </a:p>
          <a:p>
            <a:pPr marL="0" indent="0">
              <a:buNone/>
            </a:pPr>
            <a:endParaRPr lang="en-US" dirty="0">
              <a:solidFill>
                <a:srgbClr val="FF0000"/>
              </a:solidFill>
            </a:endParaRPr>
          </a:p>
          <a:p>
            <a:pPr marL="0" indent="0">
              <a:buNone/>
            </a:pPr>
            <a:r>
              <a:rPr lang="en-US" dirty="0"/>
              <a:t>Molar mass of CaCO</a:t>
            </a:r>
            <a:r>
              <a:rPr lang="en-US" baseline="-25000" dirty="0"/>
              <a:t>3</a:t>
            </a:r>
            <a:r>
              <a:rPr lang="en-US" dirty="0"/>
              <a:t>, M = 100g/</a:t>
            </a:r>
            <a:r>
              <a:rPr lang="en-US" dirty="0" err="1"/>
              <a:t>mol</a:t>
            </a:r>
            <a:endParaRPr lang="en-US" dirty="0"/>
          </a:p>
          <a:p>
            <a:pPr marL="0"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072378234"/>
              </p:ext>
            </p:extLst>
          </p:nvPr>
        </p:nvGraphicFramePr>
        <p:xfrm>
          <a:off x="1295400" y="4648200"/>
          <a:ext cx="7193262" cy="609600"/>
        </p:xfrm>
        <a:graphic>
          <a:graphicData uri="http://schemas.openxmlformats.org/presentationml/2006/ole">
            <mc:AlternateContent xmlns:mc="http://schemas.openxmlformats.org/markup-compatibility/2006">
              <mc:Choice xmlns:v="urn:schemas-microsoft-com:vml" Requires="v">
                <p:oleObj spid="_x0000_s1025" name="CS ChemDraw Drawing" r:id="rId7" imgW="2528280" imgH="213840" progId="ChemDraw.Document.6.0">
                  <p:embed/>
                </p:oleObj>
              </mc:Choice>
              <mc:Fallback>
                <p:oleObj name="CS ChemDraw Drawing" r:id="rId7" imgW="2528280" imgH="213840" progId="ChemDraw.Document.6.0">
                  <p:embed/>
                  <p:pic>
                    <p:nvPicPr>
                      <p:cNvPr id="4" name="Object 3"/>
                      <p:cNvPicPr/>
                      <p:nvPr/>
                    </p:nvPicPr>
                    <p:blipFill>
                      <a:blip r:embed="rId8"/>
                      <a:stretch>
                        <a:fillRect/>
                      </a:stretch>
                    </p:blipFill>
                    <p:spPr>
                      <a:xfrm>
                        <a:off x="1295400" y="4648200"/>
                        <a:ext cx="7193262" cy="609600"/>
                      </a:xfrm>
                      <a:prstGeom prst="rect">
                        <a:avLst/>
                      </a:prstGeom>
                    </p:spPr>
                  </p:pic>
                </p:oleObj>
              </mc:Fallback>
            </mc:AlternateContent>
          </a:graphicData>
        </a:graphic>
      </p:graphicFrame>
      <p:sp>
        <p:nvSpPr>
          <p:cNvPr id="2" name="Footer Placeholder 1"/>
          <p:cNvSpPr>
            <a:spLocks noGrp="1"/>
          </p:cNvSpPr>
          <p:nvPr>
            <p:ph type="ftr" sz="quarter" idx="11"/>
          </p:nvPr>
        </p:nvSpPr>
        <p:spPr/>
        <p:txBody>
          <a:bodyPr/>
          <a:lstStyle/>
          <a:p>
            <a:r>
              <a:rPr lang="en-US"/>
              <a:t>CHM 101: 2020/2021 Session</a:t>
            </a:r>
          </a:p>
        </p:txBody>
      </p:sp>
      <p:sp>
        <p:nvSpPr>
          <p:cNvPr id="6" name="Slide Number Placeholder 5"/>
          <p:cNvSpPr>
            <a:spLocks noGrp="1"/>
          </p:cNvSpPr>
          <p:nvPr>
            <p:ph type="sldNum" sz="quarter" idx="12"/>
          </p:nvPr>
        </p:nvSpPr>
        <p:spPr/>
        <p:txBody>
          <a:bodyPr/>
          <a:lstStyle/>
          <a:p>
            <a:fld id="{E63583E0-65CB-4181-9FA6-A42C1699993F}" type="slidenum">
              <a:rPr lang="en-US" smtClean="0"/>
              <a:t>22</a:t>
            </a:fld>
            <a:endParaRPr lang="en-US"/>
          </a:p>
        </p:txBody>
      </p:sp>
      <p:pic>
        <p:nvPicPr>
          <p:cNvPr id="7" name="Audio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382000" y="6096000"/>
            <a:ext cx="609600" cy="609600"/>
          </a:xfrm>
          <a:prstGeom prst="rect">
            <a:avLst/>
          </a:prstGeom>
        </p:spPr>
      </p:pic>
    </p:spTree>
    <p:custDataLst>
      <p:tags r:id="rId2"/>
    </p:custDataLst>
    <p:extLst>
      <p:ext uri="{BB962C8B-B14F-4D97-AF65-F5344CB8AC3E}">
        <p14:creationId xmlns:p14="http://schemas.microsoft.com/office/powerpoint/2010/main" val="2398563432"/>
      </p:ext>
    </p:extLst>
  </p:cSld>
  <p:clrMapOvr>
    <a:masterClrMapping/>
  </p:clrMapOvr>
  <mc:AlternateContent xmlns:mc="http://schemas.openxmlformats.org/markup-compatibility/2006" xmlns:p14="http://schemas.microsoft.com/office/powerpoint/2010/main">
    <mc:Choice Requires="p14">
      <p:transition spd="slow" p14:dur="2000" advTm="103277"/>
    </mc:Choice>
    <mc:Fallback xmlns="">
      <p:transition spd="slow" advTm="103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down)">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down)">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down)">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down)">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wipe(down)">
                                      <p:cBhvr>
                                        <p:cTn id="4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7"/>
                </p:tgtEl>
              </p:cMediaNode>
            </p:audio>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normAutofit fontScale="85000" lnSpcReduction="20000"/>
          </a:bodyPr>
          <a:lstStyle/>
          <a:p>
            <a:pPr marL="0" indent="0">
              <a:buNone/>
            </a:pPr>
            <a:r>
              <a:rPr lang="en-US" dirty="0"/>
              <a:t>n </a:t>
            </a:r>
            <a:r>
              <a:rPr lang="en-US" baseline="-25000" dirty="0" err="1"/>
              <a:t>CaCO3</a:t>
            </a:r>
            <a:r>
              <a:rPr lang="en-US" dirty="0"/>
              <a:t>  = </a:t>
            </a:r>
            <a:r>
              <a:rPr lang="en-US" u="sng" dirty="0"/>
              <a:t>m</a:t>
            </a:r>
          </a:p>
          <a:p>
            <a:pPr marL="0" indent="0">
              <a:buNone/>
            </a:pPr>
            <a:r>
              <a:rPr lang="en-US" dirty="0"/>
              <a:t>	      M</a:t>
            </a:r>
          </a:p>
          <a:p>
            <a:pPr marL="0" indent="0">
              <a:buNone/>
            </a:pPr>
            <a:r>
              <a:rPr lang="en-US" dirty="0"/>
              <a:t>     	    = </a:t>
            </a:r>
            <a:r>
              <a:rPr lang="en-US" dirty="0" err="1"/>
              <a:t>1g</a:t>
            </a:r>
            <a:r>
              <a:rPr lang="en-US" dirty="0"/>
              <a:t>/</a:t>
            </a:r>
            <a:r>
              <a:rPr lang="en-US" dirty="0" err="1"/>
              <a:t>100gmol</a:t>
            </a:r>
            <a:r>
              <a:rPr lang="en-US" baseline="30000" dirty="0"/>
              <a:t>-1</a:t>
            </a:r>
          </a:p>
          <a:p>
            <a:pPr marL="0" indent="0">
              <a:buNone/>
            </a:pPr>
            <a:r>
              <a:rPr lang="en-US" baseline="30000" dirty="0"/>
              <a:t>	 </a:t>
            </a:r>
            <a:r>
              <a:rPr lang="en-US" dirty="0"/>
              <a:t>   =  </a:t>
            </a:r>
            <a:r>
              <a:rPr lang="en-US" dirty="0" err="1"/>
              <a:t>0.01mol</a:t>
            </a:r>
            <a:r>
              <a:rPr lang="en-US" dirty="0"/>
              <a:t> </a:t>
            </a:r>
            <a:r>
              <a:rPr lang="en-US" dirty="0" err="1"/>
              <a:t>CaCO</a:t>
            </a:r>
            <a:r>
              <a:rPr lang="en-US" baseline="-25000" dirty="0" err="1"/>
              <a:t>3</a:t>
            </a:r>
            <a:endParaRPr lang="en-US" baseline="-25000" dirty="0"/>
          </a:p>
          <a:p>
            <a:pPr marL="0" indent="0">
              <a:buNone/>
            </a:pPr>
            <a:r>
              <a:rPr lang="en-US" dirty="0"/>
              <a:t>Using the mole ratio from the equation above;</a:t>
            </a:r>
          </a:p>
          <a:p>
            <a:pPr marL="0" indent="0">
              <a:buNone/>
            </a:pPr>
            <a:r>
              <a:rPr lang="en-US" dirty="0"/>
              <a:t>  n (CO</a:t>
            </a:r>
            <a:r>
              <a:rPr lang="en-US" baseline="-25000" dirty="0"/>
              <a:t>2</a:t>
            </a:r>
            <a:r>
              <a:rPr lang="en-US" dirty="0"/>
              <a:t>)  = 1/1   x  n (</a:t>
            </a:r>
            <a:r>
              <a:rPr lang="en-US" dirty="0" err="1"/>
              <a:t>CaCO</a:t>
            </a:r>
            <a:r>
              <a:rPr lang="en-US" baseline="-25000" dirty="0" err="1"/>
              <a:t>3</a:t>
            </a:r>
            <a:r>
              <a:rPr lang="en-US" dirty="0"/>
              <a:t>)</a:t>
            </a:r>
          </a:p>
          <a:p>
            <a:pPr marL="0" indent="0">
              <a:buNone/>
            </a:pPr>
            <a:r>
              <a:rPr lang="en-US" dirty="0"/>
              <a:t>	      = </a:t>
            </a:r>
            <a:r>
              <a:rPr lang="en-US" dirty="0" err="1"/>
              <a:t>0.01mol</a:t>
            </a:r>
            <a:r>
              <a:rPr lang="en-US" dirty="0"/>
              <a:t> CO</a:t>
            </a:r>
            <a:r>
              <a:rPr lang="en-US" baseline="-25000" dirty="0"/>
              <a:t>2</a:t>
            </a:r>
          </a:p>
          <a:p>
            <a:pPr marL="0" indent="0">
              <a:buNone/>
            </a:pPr>
            <a:r>
              <a:rPr lang="en-US" dirty="0"/>
              <a:t>Mass of CO</a:t>
            </a:r>
            <a:r>
              <a:rPr lang="en-US" baseline="-25000" dirty="0"/>
              <a:t>2</a:t>
            </a:r>
            <a:r>
              <a:rPr lang="en-US" dirty="0"/>
              <a:t> required = n </a:t>
            </a:r>
            <a:r>
              <a:rPr lang="en-US" baseline="-25000" dirty="0"/>
              <a:t>(CO2)  </a:t>
            </a:r>
            <a:r>
              <a:rPr lang="en-US" dirty="0"/>
              <a:t>x  M </a:t>
            </a:r>
            <a:r>
              <a:rPr lang="en-US" baseline="-25000" dirty="0"/>
              <a:t>(CO2)</a:t>
            </a:r>
          </a:p>
          <a:p>
            <a:pPr marL="0" indent="0">
              <a:buNone/>
            </a:pPr>
            <a:r>
              <a:rPr lang="en-US" dirty="0"/>
              <a:t>			   =   0.01 </a:t>
            </a:r>
            <a:r>
              <a:rPr lang="en-US" dirty="0" err="1"/>
              <a:t>mol</a:t>
            </a:r>
            <a:r>
              <a:rPr lang="en-US" dirty="0"/>
              <a:t>  x  </a:t>
            </a:r>
            <a:r>
              <a:rPr lang="en-US" dirty="0" err="1"/>
              <a:t>44g</a:t>
            </a:r>
            <a:r>
              <a:rPr lang="en-US" dirty="0"/>
              <a:t>/</a:t>
            </a:r>
            <a:r>
              <a:rPr lang="en-US" dirty="0" err="1"/>
              <a:t>mol</a:t>
            </a:r>
            <a:endParaRPr lang="en-US" dirty="0"/>
          </a:p>
          <a:p>
            <a:pPr marL="0" indent="0">
              <a:buNone/>
            </a:pPr>
            <a:r>
              <a:rPr lang="en-US" dirty="0"/>
              <a:t>			   = 0.44 g</a:t>
            </a:r>
          </a:p>
          <a:p>
            <a:pPr marL="0" indent="0">
              <a:buNone/>
            </a:pPr>
            <a:endParaRPr lang="en-US" dirty="0"/>
          </a:p>
          <a:p>
            <a:pPr marL="0" indent="0">
              <a:buNone/>
            </a:pPr>
            <a:r>
              <a:rPr lang="en-US" dirty="0"/>
              <a:t>1 </a:t>
            </a:r>
            <a:r>
              <a:rPr lang="en-US" dirty="0" err="1"/>
              <a:t>mol</a:t>
            </a:r>
            <a:r>
              <a:rPr lang="en-US" dirty="0"/>
              <a:t> of any gas at STP = 22.4L</a:t>
            </a:r>
          </a:p>
          <a:p>
            <a:pPr marL="0" indent="0">
              <a:buNone/>
            </a:pPr>
            <a:r>
              <a:rPr lang="en-US" dirty="0"/>
              <a:t>0.01 </a:t>
            </a:r>
            <a:r>
              <a:rPr lang="en-US" dirty="0" err="1"/>
              <a:t>mol</a:t>
            </a:r>
            <a:r>
              <a:rPr lang="en-US" dirty="0"/>
              <a:t> of CO</a:t>
            </a:r>
            <a:r>
              <a:rPr lang="en-US" baseline="-25000" dirty="0"/>
              <a:t>2</a:t>
            </a:r>
            <a:r>
              <a:rPr lang="en-US" dirty="0"/>
              <a:t> = </a:t>
            </a:r>
            <a:r>
              <a:rPr lang="en-US" u="sng" dirty="0"/>
              <a:t>22.4 L</a:t>
            </a:r>
            <a:r>
              <a:rPr lang="en-US" dirty="0"/>
              <a:t>    x  </a:t>
            </a:r>
            <a:r>
              <a:rPr lang="en-US" dirty="0" err="1"/>
              <a:t>0.01mol</a:t>
            </a:r>
            <a:endParaRPr lang="en-US" dirty="0"/>
          </a:p>
          <a:p>
            <a:pPr marL="0" indent="0">
              <a:buNone/>
            </a:pPr>
            <a:r>
              <a:rPr lang="en-US" dirty="0"/>
              <a:t>			</a:t>
            </a:r>
            <a:r>
              <a:rPr lang="en-US" dirty="0" err="1"/>
              <a:t>1mol</a:t>
            </a:r>
            <a:endParaRPr lang="en-US" dirty="0"/>
          </a:p>
          <a:p>
            <a:pPr marL="0" indent="0">
              <a:buNone/>
            </a:pPr>
            <a:r>
              <a:rPr lang="en-US" dirty="0"/>
              <a:t>			= 0.224 L	</a:t>
            </a:r>
            <a:endParaRPr lang="en-US" baseline="30000" dirty="0"/>
          </a:p>
        </p:txBody>
      </p:sp>
      <p:sp>
        <p:nvSpPr>
          <p:cNvPr id="2" name="Footer Placeholder 1"/>
          <p:cNvSpPr>
            <a:spLocks noGrp="1"/>
          </p:cNvSpPr>
          <p:nvPr>
            <p:ph type="ftr" sz="quarter" idx="11"/>
          </p:nvPr>
        </p:nvSpPr>
        <p:spPr/>
        <p:txBody>
          <a:bodyPr/>
          <a:lstStyle/>
          <a:p>
            <a:r>
              <a:rPr lang="en-US"/>
              <a:t>CHM 101: 2020/2021 Session</a:t>
            </a:r>
          </a:p>
        </p:txBody>
      </p:sp>
      <p:sp>
        <p:nvSpPr>
          <p:cNvPr id="5" name="Slide Number Placeholder 4"/>
          <p:cNvSpPr>
            <a:spLocks noGrp="1"/>
          </p:cNvSpPr>
          <p:nvPr>
            <p:ph type="sldNum" sz="quarter" idx="12"/>
          </p:nvPr>
        </p:nvSpPr>
        <p:spPr/>
        <p:txBody>
          <a:bodyPr/>
          <a:lstStyle/>
          <a:p>
            <a:fld id="{E63583E0-65CB-4181-9FA6-A42C1699993F}" type="slidenum">
              <a:rPr lang="en-US" smtClean="0"/>
              <a:t>23</a:t>
            </a:fld>
            <a:endParaRPr lang="en-US"/>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549731606"/>
      </p:ext>
    </p:extLst>
  </p:cSld>
  <p:clrMapOvr>
    <a:masterClrMapping/>
  </p:clrMapOvr>
  <mc:AlternateContent xmlns:mc="http://schemas.openxmlformats.org/markup-compatibility/2006" xmlns:p14="http://schemas.microsoft.com/office/powerpoint/2010/main">
    <mc:Choice Requires="p14">
      <p:transition spd="slow" p14:dur="2000" advTm="98381"/>
    </mc:Choice>
    <mc:Fallback xmlns="">
      <p:transition spd="slow" advTm="98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down)">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down)">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down)">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down)">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down)">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down)">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wipe(down)">
                                      <p:cBhvr>
                                        <p:cTn id="44" dur="500"/>
                                        <p:tgtEl>
                                          <p:spTgt spid="3">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wipe(down)">
                                      <p:cBhvr>
                                        <p:cTn id="49" dur="500"/>
                                        <p:tgtEl>
                                          <p:spTgt spid="3">
                                            <p:txEl>
                                              <p:pRg st="8" end="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wipe(down)">
                                      <p:cBhvr>
                                        <p:cTn id="54" dur="500"/>
                                        <p:tgtEl>
                                          <p:spTgt spid="3">
                                            <p:txEl>
                                              <p:pRg st="9" end="9"/>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animEffect transition="in" filter="wipe(down)">
                                      <p:cBhvr>
                                        <p:cTn id="59" dur="500"/>
                                        <p:tgtEl>
                                          <p:spTgt spid="3">
                                            <p:txEl>
                                              <p:pRg st="11" end="1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3">
                                            <p:txEl>
                                              <p:pRg st="12" end="12"/>
                                            </p:txEl>
                                          </p:spTgt>
                                        </p:tgtEl>
                                        <p:attrNameLst>
                                          <p:attrName>style.visibility</p:attrName>
                                        </p:attrNameLst>
                                      </p:cBhvr>
                                      <p:to>
                                        <p:strVal val="visible"/>
                                      </p:to>
                                    </p:set>
                                    <p:animEffect transition="in" filter="wipe(down)">
                                      <p:cBhvr>
                                        <p:cTn id="64" dur="500"/>
                                        <p:tgtEl>
                                          <p:spTgt spid="3">
                                            <p:txEl>
                                              <p:pRg st="12" end="12"/>
                                            </p:txEl>
                                          </p:spTgt>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3">
                                            <p:txEl>
                                              <p:pRg st="13" end="13"/>
                                            </p:txEl>
                                          </p:spTgt>
                                        </p:tgtEl>
                                        <p:attrNameLst>
                                          <p:attrName>style.visibility</p:attrName>
                                        </p:attrNameLst>
                                      </p:cBhvr>
                                      <p:to>
                                        <p:strVal val="visible"/>
                                      </p:to>
                                    </p:set>
                                    <p:animEffect transition="in" filter="wipe(down)">
                                      <p:cBhvr>
                                        <p:cTn id="67" dur="500"/>
                                        <p:tgtEl>
                                          <p:spTgt spid="3">
                                            <p:txEl>
                                              <p:pRg st="13" end="1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
                                            <p:txEl>
                                              <p:pRg st="14" end="14"/>
                                            </p:txEl>
                                          </p:spTgt>
                                        </p:tgtEl>
                                        <p:attrNameLst>
                                          <p:attrName>style.visibility</p:attrName>
                                        </p:attrNameLst>
                                      </p:cBhvr>
                                      <p:to>
                                        <p:strVal val="visible"/>
                                      </p:to>
                                    </p:set>
                                    <p:animEffect transition="in" filter="wipe(down)">
                                      <p:cBhvr>
                                        <p:cTn id="7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3" fill="hold" display="0">
                  <p:stCondLst>
                    <p:cond delay="indefinite"/>
                  </p:stCondLst>
                  <p:endCondLst>
                    <p:cond evt="onStopAudio" delay="0">
                      <p:tgtEl>
                        <p:sldTgt/>
                      </p:tgtEl>
                    </p:cond>
                  </p:endCondLst>
                </p:cTn>
                <p:tgtEl>
                  <p:spTgt spid="6"/>
                </p:tgtEl>
              </p:cMediaNode>
            </p:audio>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52400"/>
            <a:ext cx="8229600" cy="5973763"/>
          </a:xfrm>
        </p:spPr>
        <p:txBody>
          <a:bodyPr>
            <a:normAutofit fontScale="92500" lnSpcReduction="10000"/>
          </a:bodyPr>
          <a:lstStyle/>
          <a:p>
            <a:pPr marL="0" indent="0">
              <a:buNone/>
            </a:pPr>
            <a:r>
              <a:rPr lang="en-US" b="1" dirty="0">
                <a:solidFill>
                  <a:srgbClr val="FF0000"/>
                </a:solidFill>
              </a:rPr>
              <a:t>Exercise 13</a:t>
            </a:r>
          </a:p>
          <a:p>
            <a:pPr marL="0" indent="0">
              <a:buNone/>
            </a:pPr>
            <a:r>
              <a:rPr lang="en-US" dirty="0"/>
              <a:t>Copper dispersed in absorbent beds is used to react with oxygen impurities in the ethylene used for producing polyethylene. The beds are regenerated when hot </a:t>
            </a:r>
            <a:r>
              <a:rPr lang="en-US" dirty="0" err="1"/>
              <a:t>H</a:t>
            </a:r>
            <a:r>
              <a:rPr lang="en-US" baseline="-25000" dirty="0" err="1"/>
              <a:t>2</a:t>
            </a:r>
            <a:r>
              <a:rPr lang="en-US" dirty="0"/>
              <a:t> reduces the metal oxide, forming the pure metal and H</a:t>
            </a:r>
            <a:r>
              <a:rPr lang="en-US" baseline="-25000" dirty="0"/>
              <a:t>2</a:t>
            </a:r>
            <a:r>
              <a:rPr lang="en-US" dirty="0"/>
              <a:t>O. On a laboratory scale, what volume of </a:t>
            </a:r>
            <a:r>
              <a:rPr lang="en-US" dirty="0" err="1"/>
              <a:t>H</a:t>
            </a:r>
            <a:r>
              <a:rPr lang="en-US" baseline="-25000" dirty="0" err="1"/>
              <a:t>2</a:t>
            </a:r>
            <a:r>
              <a:rPr lang="en-US" dirty="0"/>
              <a:t> at 765 </a:t>
            </a:r>
            <a:r>
              <a:rPr lang="en-US" dirty="0" err="1"/>
              <a:t>torr</a:t>
            </a:r>
            <a:r>
              <a:rPr lang="en-US" dirty="0"/>
              <a:t> and </a:t>
            </a:r>
            <a:r>
              <a:rPr lang="en-US" dirty="0" err="1"/>
              <a:t>225</a:t>
            </a:r>
            <a:r>
              <a:rPr lang="en-US" baseline="30000" dirty="0" err="1"/>
              <a:t>o</a:t>
            </a:r>
            <a:r>
              <a:rPr lang="en-US" dirty="0" err="1"/>
              <a:t>C</a:t>
            </a:r>
            <a:r>
              <a:rPr lang="en-US" dirty="0"/>
              <a:t> is needed to reduce </a:t>
            </a:r>
            <a:r>
              <a:rPr lang="en-US" dirty="0" err="1"/>
              <a:t>35.5g</a:t>
            </a:r>
            <a:r>
              <a:rPr lang="en-US" dirty="0"/>
              <a:t> of copper (ii) oxide?</a:t>
            </a:r>
          </a:p>
          <a:p>
            <a:pPr marL="0" indent="0">
              <a:buNone/>
            </a:pPr>
            <a:r>
              <a:rPr lang="en-US" dirty="0" err="1"/>
              <a:t>SOLN</a:t>
            </a:r>
            <a:r>
              <a:rPr lang="en-US" dirty="0"/>
              <a:t>:</a:t>
            </a:r>
          </a:p>
          <a:p>
            <a:pPr marL="514350" indent="-514350">
              <a:buAutoNum type="arabicPeriod"/>
            </a:pPr>
            <a:r>
              <a:rPr lang="en-US" dirty="0"/>
              <a:t>To find </a:t>
            </a:r>
            <a:r>
              <a:rPr lang="en-US" dirty="0">
                <a:solidFill>
                  <a:srgbClr val="FF0000"/>
                </a:solidFill>
              </a:rPr>
              <a:t>V</a:t>
            </a:r>
            <a:r>
              <a:rPr lang="en-US" baseline="-25000" dirty="0">
                <a:solidFill>
                  <a:srgbClr val="FF0000"/>
                </a:solidFill>
              </a:rPr>
              <a:t>H2</a:t>
            </a:r>
            <a:r>
              <a:rPr lang="en-US" dirty="0">
                <a:solidFill>
                  <a:srgbClr val="FF0000"/>
                </a:solidFill>
              </a:rPr>
              <a:t>, n</a:t>
            </a:r>
            <a:r>
              <a:rPr lang="en-US" baseline="-25000" dirty="0">
                <a:solidFill>
                  <a:srgbClr val="FF0000"/>
                </a:solidFill>
              </a:rPr>
              <a:t>H2</a:t>
            </a:r>
            <a:r>
              <a:rPr lang="en-US" dirty="0">
                <a:solidFill>
                  <a:srgbClr val="FF0000"/>
                </a:solidFill>
              </a:rPr>
              <a:t> </a:t>
            </a:r>
            <a:r>
              <a:rPr lang="en-US" dirty="0"/>
              <a:t>must first be determined</a:t>
            </a:r>
          </a:p>
          <a:p>
            <a:pPr marL="514350" indent="-514350">
              <a:buAutoNum type="arabicPeriod"/>
            </a:pPr>
            <a:r>
              <a:rPr lang="en-US" dirty="0"/>
              <a:t>Write the equation for d reaction</a:t>
            </a:r>
          </a:p>
          <a:p>
            <a:pPr marL="514350" indent="-514350">
              <a:buAutoNum type="arabicPeriod"/>
            </a:pPr>
            <a:r>
              <a:rPr lang="en-US" dirty="0"/>
              <a:t> Solve for </a:t>
            </a:r>
            <a:r>
              <a:rPr lang="en-US" dirty="0">
                <a:solidFill>
                  <a:srgbClr val="FF0000"/>
                </a:solidFill>
              </a:rPr>
              <a:t>n</a:t>
            </a:r>
            <a:r>
              <a:rPr lang="en-US" dirty="0"/>
              <a:t> (stoichiometry), then solve for </a:t>
            </a:r>
            <a:r>
              <a:rPr lang="en-US" dirty="0">
                <a:solidFill>
                  <a:srgbClr val="FF0000"/>
                </a:solidFill>
              </a:rPr>
              <a:t>V</a:t>
            </a:r>
            <a:r>
              <a:rPr lang="en-US" dirty="0"/>
              <a:t> (gas law)</a:t>
            </a:r>
          </a:p>
          <a:p>
            <a:endParaRPr lang="en-US" dirty="0"/>
          </a:p>
        </p:txBody>
      </p:sp>
      <p:sp>
        <p:nvSpPr>
          <p:cNvPr id="2" name="Footer Placeholder 1"/>
          <p:cNvSpPr>
            <a:spLocks noGrp="1"/>
          </p:cNvSpPr>
          <p:nvPr>
            <p:ph type="ftr" sz="quarter" idx="11"/>
          </p:nvPr>
        </p:nvSpPr>
        <p:spPr/>
        <p:txBody>
          <a:bodyPr/>
          <a:lstStyle/>
          <a:p>
            <a:r>
              <a:rPr lang="en-US"/>
              <a:t>CHM 101: 2020/2021 Session</a:t>
            </a:r>
          </a:p>
        </p:txBody>
      </p:sp>
      <p:sp>
        <p:nvSpPr>
          <p:cNvPr id="4" name="Slide Number Placeholder 3"/>
          <p:cNvSpPr>
            <a:spLocks noGrp="1"/>
          </p:cNvSpPr>
          <p:nvPr>
            <p:ph type="sldNum" sz="quarter" idx="12"/>
          </p:nvPr>
        </p:nvSpPr>
        <p:spPr/>
        <p:txBody>
          <a:bodyPr/>
          <a:lstStyle/>
          <a:p>
            <a:fld id="{E63583E0-65CB-4181-9FA6-A42C1699993F}" type="slidenum">
              <a:rPr lang="en-US" smtClean="0"/>
              <a:t>24</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525938595"/>
      </p:ext>
    </p:extLst>
  </p:cSld>
  <p:clrMapOvr>
    <a:masterClrMapping/>
  </p:clrMapOvr>
  <mc:AlternateContent xmlns:mc="http://schemas.openxmlformats.org/markup-compatibility/2006" xmlns:p14="http://schemas.microsoft.com/office/powerpoint/2010/main">
    <mc:Choice Requires="p14">
      <p:transition spd="slow" p14:dur="2000" advTm="86432"/>
    </mc:Choice>
    <mc:Fallback xmlns="">
      <p:transition spd="slow" advTm="86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down)">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wipe(down)">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wipe(down)">
                                      <p:cBhvr>
                                        <p:cTn id="21" dur="50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wipe(down)">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wipe(down)">
                                      <p:cBhvr>
                                        <p:cTn id="31" dur="500"/>
                                        <p:tgtEl>
                                          <p:spTgt spid="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wipe(down)">
                                      <p:cBhvr>
                                        <p:cTn id="3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7"/>
                </p:tgtEl>
              </p:cMediaNode>
            </p:audio>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normAutofit lnSpcReduction="10000"/>
          </a:bodyPr>
          <a:lstStyle/>
          <a:p>
            <a:pPr marL="0" indent="0">
              <a:buNone/>
            </a:pPr>
            <a:r>
              <a:rPr lang="en-US" dirty="0"/>
              <a:t>Equation for the reaction:</a:t>
            </a:r>
          </a:p>
          <a:p>
            <a:pPr marL="0" indent="0">
              <a:buNone/>
            </a:pPr>
            <a:endParaRPr lang="en-US" dirty="0"/>
          </a:p>
          <a:p>
            <a:pPr marL="0" indent="0">
              <a:buNone/>
            </a:pPr>
            <a:endParaRPr lang="en-US" dirty="0"/>
          </a:p>
          <a:p>
            <a:pPr marL="0" indent="0">
              <a:buNone/>
            </a:pPr>
            <a:r>
              <a:rPr lang="en-US" dirty="0"/>
              <a:t>Molar mass of </a:t>
            </a:r>
            <a:r>
              <a:rPr lang="en-US" dirty="0" err="1"/>
              <a:t>CuO</a:t>
            </a:r>
            <a:r>
              <a:rPr lang="en-US" dirty="0"/>
              <a:t> = 79.5 g/</a:t>
            </a:r>
            <a:r>
              <a:rPr lang="en-US" dirty="0" err="1"/>
              <a:t>mol</a:t>
            </a:r>
            <a:endParaRPr lang="en-US" dirty="0"/>
          </a:p>
          <a:p>
            <a:pPr marL="0" indent="0">
              <a:buNone/>
            </a:pPr>
            <a:r>
              <a:rPr lang="en-US" dirty="0"/>
              <a:t>79.5 g/</a:t>
            </a:r>
            <a:r>
              <a:rPr lang="en-US" dirty="0" err="1"/>
              <a:t>mol</a:t>
            </a:r>
            <a:r>
              <a:rPr lang="en-US" dirty="0"/>
              <a:t> of </a:t>
            </a:r>
            <a:r>
              <a:rPr lang="en-US" dirty="0" err="1"/>
              <a:t>CuO</a:t>
            </a:r>
            <a:r>
              <a:rPr lang="en-US" dirty="0"/>
              <a:t> &gt;&gt;&gt;&gt; 1 </a:t>
            </a:r>
            <a:r>
              <a:rPr lang="en-US" dirty="0" err="1"/>
              <a:t>mol</a:t>
            </a:r>
            <a:r>
              <a:rPr lang="en-US" dirty="0"/>
              <a:t> of </a:t>
            </a:r>
            <a:r>
              <a:rPr lang="en-US" dirty="0" err="1"/>
              <a:t>H</a:t>
            </a:r>
            <a:r>
              <a:rPr lang="en-US" baseline="-25000" dirty="0" err="1"/>
              <a:t>2</a:t>
            </a:r>
            <a:endParaRPr lang="en-US" baseline="-25000" dirty="0"/>
          </a:p>
          <a:p>
            <a:pPr marL="0" indent="0">
              <a:buNone/>
            </a:pPr>
            <a:r>
              <a:rPr lang="en-US" dirty="0"/>
              <a:t>35.5 g of </a:t>
            </a:r>
            <a:r>
              <a:rPr lang="en-US" dirty="0" err="1"/>
              <a:t>CuO</a:t>
            </a:r>
            <a:r>
              <a:rPr lang="en-US" dirty="0"/>
              <a:t>  &gt;&gt;&gt;&gt;&gt;  </a:t>
            </a:r>
            <a:r>
              <a:rPr lang="en-US" u="sng" dirty="0"/>
              <a:t>1 </a:t>
            </a:r>
            <a:r>
              <a:rPr lang="en-US" u="sng" dirty="0" err="1"/>
              <a:t>mol</a:t>
            </a:r>
            <a:r>
              <a:rPr lang="en-US" u="sng" dirty="0"/>
              <a:t>		</a:t>
            </a:r>
            <a:r>
              <a:rPr lang="en-US" dirty="0"/>
              <a:t> x   35.5 g/</a:t>
            </a:r>
            <a:r>
              <a:rPr lang="en-US" dirty="0" err="1"/>
              <a:t>mol</a:t>
            </a:r>
            <a:r>
              <a:rPr lang="en-US" dirty="0"/>
              <a:t>	     			79.5 g/</a:t>
            </a:r>
            <a:r>
              <a:rPr lang="en-US" dirty="0" err="1"/>
              <a:t>mol</a:t>
            </a:r>
            <a:endParaRPr lang="en-US" dirty="0"/>
          </a:p>
          <a:p>
            <a:pPr marL="0" indent="0">
              <a:buNone/>
            </a:pPr>
            <a:r>
              <a:rPr lang="en-US" dirty="0"/>
              <a:t>			= 0.446 </a:t>
            </a:r>
            <a:r>
              <a:rPr lang="en-US" dirty="0" err="1"/>
              <a:t>mol</a:t>
            </a:r>
            <a:r>
              <a:rPr lang="en-US" dirty="0"/>
              <a:t> of </a:t>
            </a:r>
            <a:r>
              <a:rPr lang="en-US" dirty="0" err="1"/>
              <a:t>H</a:t>
            </a:r>
            <a:r>
              <a:rPr lang="en-US" baseline="-25000" dirty="0" err="1"/>
              <a:t>2</a:t>
            </a:r>
            <a:endParaRPr lang="en-US" baseline="-25000" dirty="0"/>
          </a:p>
          <a:p>
            <a:pPr marL="0" indent="0">
              <a:buNone/>
            </a:pPr>
            <a:r>
              <a:rPr lang="en-US" dirty="0"/>
              <a:t>(Note stoichiometry of reaction 1:1)</a:t>
            </a:r>
          </a:p>
          <a:p>
            <a:pPr marL="0" indent="0">
              <a:buNone/>
            </a:pPr>
            <a:r>
              <a:rPr lang="en-US" dirty="0"/>
              <a:t>Given: P = 765 </a:t>
            </a:r>
            <a:r>
              <a:rPr lang="en-US" dirty="0" err="1"/>
              <a:t>torr</a:t>
            </a:r>
            <a:r>
              <a:rPr lang="en-US" dirty="0"/>
              <a:t> = 1.01 </a:t>
            </a:r>
            <a:r>
              <a:rPr lang="en-US" dirty="0" err="1"/>
              <a:t>atm</a:t>
            </a:r>
            <a:endParaRPr lang="en-US" dirty="0"/>
          </a:p>
          <a:p>
            <a:pPr marL="0" indent="0">
              <a:buNone/>
            </a:pPr>
            <a:r>
              <a:rPr lang="en-US" dirty="0"/>
              <a:t>	   T = (225 +273) = </a:t>
            </a:r>
            <a:r>
              <a:rPr lang="en-US" dirty="0" err="1"/>
              <a:t>498K</a:t>
            </a: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287756307"/>
              </p:ext>
            </p:extLst>
          </p:nvPr>
        </p:nvGraphicFramePr>
        <p:xfrm>
          <a:off x="990600" y="1219200"/>
          <a:ext cx="7285683" cy="533400"/>
        </p:xfrm>
        <a:graphic>
          <a:graphicData uri="http://schemas.openxmlformats.org/presentationml/2006/ole">
            <mc:AlternateContent xmlns:mc="http://schemas.openxmlformats.org/markup-compatibility/2006">
              <mc:Choice xmlns:v="urn:schemas-microsoft-com:vml" Requires="v">
                <p:oleObj spid="_x0000_s2049" name="CS ChemDraw Drawing" r:id="rId7" imgW="2796840" imgH="204120" progId="ChemDraw.Document.6.0">
                  <p:embed/>
                </p:oleObj>
              </mc:Choice>
              <mc:Fallback>
                <p:oleObj name="CS ChemDraw Drawing" r:id="rId7" imgW="2796840" imgH="204120" progId="ChemDraw.Document.6.0">
                  <p:embed/>
                  <p:pic>
                    <p:nvPicPr>
                      <p:cNvPr id="4" name="Object 3"/>
                      <p:cNvPicPr/>
                      <p:nvPr/>
                    </p:nvPicPr>
                    <p:blipFill>
                      <a:blip r:embed="rId8"/>
                      <a:stretch>
                        <a:fillRect/>
                      </a:stretch>
                    </p:blipFill>
                    <p:spPr>
                      <a:xfrm>
                        <a:off x="990600" y="1219200"/>
                        <a:ext cx="7285683" cy="533400"/>
                      </a:xfrm>
                      <a:prstGeom prst="rect">
                        <a:avLst/>
                      </a:prstGeom>
                    </p:spPr>
                  </p:pic>
                </p:oleObj>
              </mc:Fallback>
            </mc:AlternateContent>
          </a:graphicData>
        </a:graphic>
      </p:graphicFrame>
      <p:sp>
        <p:nvSpPr>
          <p:cNvPr id="2" name="Footer Placeholder 1"/>
          <p:cNvSpPr>
            <a:spLocks noGrp="1"/>
          </p:cNvSpPr>
          <p:nvPr>
            <p:ph type="ftr" sz="quarter" idx="11"/>
          </p:nvPr>
        </p:nvSpPr>
        <p:spPr/>
        <p:txBody>
          <a:bodyPr/>
          <a:lstStyle/>
          <a:p>
            <a:r>
              <a:rPr lang="en-US"/>
              <a:t>CHM 101: 2020/2021 Session</a:t>
            </a:r>
          </a:p>
        </p:txBody>
      </p:sp>
      <p:sp>
        <p:nvSpPr>
          <p:cNvPr id="7" name="Slide Number Placeholder 6"/>
          <p:cNvSpPr>
            <a:spLocks noGrp="1"/>
          </p:cNvSpPr>
          <p:nvPr>
            <p:ph type="sldNum" sz="quarter" idx="12"/>
          </p:nvPr>
        </p:nvSpPr>
        <p:spPr/>
        <p:txBody>
          <a:bodyPr/>
          <a:lstStyle/>
          <a:p>
            <a:fld id="{E63583E0-65CB-4181-9FA6-A42C1699993F}" type="slidenum">
              <a:rPr lang="en-US" smtClean="0"/>
              <a:t>25</a:t>
            </a:fld>
            <a:endParaRPr lang="en-US"/>
          </a:p>
        </p:txBody>
      </p:sp>
      <p:pic>
        <p:nvPicPr>
          <p:cNvPr id="9" name="Audio 8">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077200" y="5739376"/>
            <a:ext cx="609600" cy="609600"/>
          </a:xfrm>
          <a:prstGeom prst="rect">
            <a:avLst/>
          </a:prstGeom>
        </p:spPr>
      </p:pic>
    </p:spTree>
    <p:custDataLst>
      <p:tags r:id="rId2"/>
    </p:custDataLst>
    <p:extLst>
      <p:ext uri="{BB962C8B-B14F-4D97-AF65-F5344CB8AC3E}">
        <p14:creationId xmlns:p14="http://schemas.microsoft.com/office/powerpoint/2010/main" val="2616963284"/>
      </p:ext>
    </p:extLst>
  </p:cSld>
  <p:clrMapOvr>
    <a:masterClrMapping/>
  </p:clrMapOvr>
  <mc:AlternateContent xmlns:mc="http://schemas.openxmlformats.org/markup-compatibility/2006" xmlns:p14="http://schemas.microsoft.com/office/powerpoint/2010/main">
    <mc:Choice Requires="p14">
      <p:transition spd="slow" p14:dur="2000" advTm="159603"/>
    </mc:Choice>
    <mc:Fallback xmlns="">
      <p:transition spd="slow" advTm="159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down)">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down)">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down)">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wipe(down)">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wipe(down)">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wipe(down)">
                                      <p:cBhvr>
                                        <p:cTn id="46" dur="500"/>
                                        <p:tgtEl>
                                          <p:spTgt spid="3">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wipe(down)">
                                      <p:cBhvr>
                                        <p:cTn id="5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2" fill="hold" display="0">
                  <p:stCondLst>
                    <p:cond delay="indefinite"/>
                  </p:stCondLst>
                  <p:endCondLst>
                    <p:cond evt="onStopAudio" delay="0">
                      <p:tgtEl>
                        <p:sldTgt/>
                      </p:tgtEl>
                    </p:cond>
                  </p:endCondLst>
                </p:cTn>
                <p:tgtEl>
                  <p:spTgt spid="9"/>
                </p:tgtEl>
              </p:cMediaNode>
            </p:audio>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458200" cy="5668963"/>
          </a:xfrm>
        </p:spPr>
        <p:txBody>
          <a:bodyPr>
            <a:normAutofit lnSpcReduction="10000"/>
          </a:bodyPr>
          <a:lstStyle/>
          <a:p>
            <a:pPr marL="0" indent="0" algn="just">
              <a:buNone/>
            </a:pPr>
            <a:r>
              <a:rPr lang="en-US" b="1" dirty="0">
                <a:solidFill>
                  <a:srgbClr val="FF0000"/>
                </a:solidFill>
              </a:rPr>
              <a:t>Exercise 14</a:t>
            </a:r>
            <a:r>
              <a:rPr lang="en-US" dirty="0"/>
              <a:t>: What is the density of methane, CH</a:t>
            </a:r>
            <a:r>
              <a:rPr lang="en-US" baseline="-25000" dirty="0"/>
              <a:t>4</a:t>
            </a:r>
            <a:r>
              <a:rPr lang="en-US" dirty="0"/>
              <a:t>, at 20°C and 2.00 atm.</a:t>
            </a:r>
          </a:p>
          <a:p>
            <a:pPr marL="0" indent="0" algn="just">
              <a:buNone/>
            </a:pPr>
            <a:endParaRPr lang="en-US" dirty="0"/>
          </a:p>
          <a:p>
            <a:pPr marL="0" indent="0" algn="just">
              <a:buNone/>
            </a:pPr>
            <a:r>
              <a:rPr lang="en-US" b="1" dirty="0">
                <a:solidFill>
                  <a:srgbClr val="FF0000"/>
                </a:solidFill>
              </a:rPr>
              <a:t>Exercise 15</a:t>
            </a:r>
            <a:r>
              <a:rPr lang="en-US" dirty="0"/>
              <a:t>: What is the molar mass of a gas whose density at 40°C and 785 </a:t>
            </a:r>
            <a:r>
              <a:rPr lang="en-US" dirty="0" err="1"/>
              <a:t>torr</a:t>
            </a:r>
            <a:r>
              <a:rPr lang="en-US" dirty="0"/>
              <a:t> is 1.286 kg/m</a:t>
            </a:r>
            <a:r>
              <a:rPr lang="en-US" baseline="30000" dirty="0"/>
              <a:t>3</a:t>
            </a:r>
            <a:endParaRPr lang="en-US" dirty="0"/>
          </a:p>
          <a:p>
            <a:pPr marL="0" indent="0" algn="just">
              <a:buNone/>
            </a:pPr>
            <a:endParaRPr lang="en-US" dirty="0"/>
          </a:p>
          <a:p>
            <a:pPr marL="0" indent="0" algn="just">
              <a:buNone/>
            </a:pPr>
            <a:r>
              <a:rPr lang="en-US" b="1" dirty="0">
                <a:solidFill>
                  <a:srgbClr val="FF0000"/>
                </a:solidFill>
              </a:rPr>
              <a:t>Exercise 16:</a:t>
            </a:r>
            <a:r>
              <a:rPr lang="en-US" dirty="0"/>
              <a:t> A collapsed balloon and its load weighs 216 kg. To what volume should it be inflated with H gas in order to launch it from a mountain top at -12°C and 628 </a:t>
            </a:r>
            <a:r>
              <a:rPr lang="en-US" dirty="0" err="1"/>
              <a:t>torr</a:t>
            </a:r>
            <a:r>
              <a:rPr lang="en-US" dirty="0"/>
              <a:t>? The density of air under these conditions is 1.11 g/L.</a:t>
            </a:r>
          </a:p>
          <a:p>
            <a:pPr marL="0" indent="0" algn="just">
              <a:buNone/>
            </a:pPr>
            <a:endParaRPr lang="en-US" dirty="0"/>
          </a:p>
          <a:p>
            <a:pPr marL="0" indent="0" algn="just">
              <a:buNone/>
            </a:pPr>
            <a:endParaRPr lang="en-US" dirty="0"/>
          </a:p>
        </p:txBody>
      </p:sp>
      <p:sp>
        <p:nvSpPr>
          <p:cNvPr id="2" name="Footer Placeholder 1"/>
          <p:cNvSpPr>
            <a:spLocks noGrp="1"/>
          </p:cNvSpPr>
          <p:nvPr>
            <p:ph type="ftr" sz="quarter" idx="11"/>
          </p:nvPr>
        </p:nvSpPr>
        <p:spPr/>
        <p:txBody>
          <a:bodyPr/>
          <a:lstStyle/>
          <a:p>
            <a:r>
              <a:rPr lang="en-US"/>
              <a:t>CHM 101: 2020/2021 Session</a:t>
            </a:r>
          </a:p>
        </p:txBody>
      </p:sp>
      <p:sp>
        <p:nvSpPr>
          <p:cNvPr id="6" name="Slide Number Placeholder 5"/>
          <p:cNvSpPr>
            <a:spLocks noGrp="1"/>
          </p:cNvSpPr>
          <p:nvPr>
            <p:ph type="sldNum" sz="quarter" idx="12"/>
          </p:nvPr>
        </p:nvSpPr>
        <p:spPr/>
        <p:txBody>
          <a:bodyPr/>
          <a:lstStyle/>
          <a:p>
            <a:fld id="{E63583E0-65CB-4181-9FA6-A42C1699993F}" type="slidenum">
              <a:rPr lang="en-US" smtClean="0"/>
              <a:t>26</a:t>
            </a:fld>
            <a:endParaRPr lang="en-US"/>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723947720"/>
      </p:ext>
    </p:extLst>
  </p:cSld>
  <p:clrMapOvr>
    <a:masterClrMapping/>
  </p:clrMapOvr>
  <mc:AlternateContent xmlns:mc="http://schemas.openxmlformats.org/markup-compatibility/2006" xmlns:p14="http://schemas.microsoft.com/office/powerpoint/2010/main">
    <mc:Choice Requires="p14">
      <p:transition spd="slow" p14:dur="2000" advTm="9771"/>
    </mc:Choice>
    <mc:Fallback xmlns="">
      <p:transition spd="slow" advTm="9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down)">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8"/>
                </p:tgtEl>
              </p:cMediaNode>
            </p:audio>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marL="0" indent="0">
              <a:buNone/>
            </a:pPr>
            <a:r>
              <a:rPr lang="en-US" b="1" dirty="0">
                <a:solidFill>
                  <a:srgbClr val="FF0000"/>
                </a:solidFill>
              </a:rPr>
              <a:t>Exercise 17</a:t>
            </a:r>
            <a:r>
              <a:rPr lang="en-US" dirty="0"/>
              <a:t>: An organic compound containing 55.8% C, 7.03% H, and 37.2% O; was found to have a gas density of 2.83 g/L at 100°C and 740 </a:t>
            </a:r>
            <a:r>
              <a:rPr lang="en-US" dirty="0" err="1"/>
              <a:t>torr</a:t>
            </a:r>
            <a:r>
              <a:rPr lang="en-US" dirty="0"/>
              <a:t>. What is the molecular formula of the compound?</a:t>
            </a:r>
          </a:p>
          <a:p>
            <a:pPr marL="0" indent="0">
              <a:buNone/>
            </a:pPr>
            <a:endParaRPr lang="en-US" dirty="0"/>
          </a:p>
          <a:p>
            <a:pPr marL="0" indent="0">
              <a:buNone/>
            </a:pPr>
            <a:r>
              <a:rPr lang="en-US" dirty="0"/>
              <a:t>[[</a:t>
            </a:r>
            <a:r>
              <a:rPr lang="en-US" dirty="0" err="1"/>
              <a:t>Ans</a:t>
            </a:r>
            <a:r>
              <a:rPr lang="en-US" dirty="0"/>
              <a:t>: Empirical formula is C</a:t>
            </a:r>
            <a:r>
              <a:rPr lang="en-US" baseline="-25000" dirty="0"/>
              <a:t>2</a:t>
            </a:r>
            <a:r>
              <a:rPr lang="en-US" dirty="0"/>
              <a:t>H</a:t>
            </a:r>
            <a:r>
              <a:rPr lang="en-US" baseline="-25000" dirty="0"/>
              <a:t>3</a:t>
            </a:r>
            <a:r>
              <a:rPr lang="en-US" dirty="0"/>
              <a:t>O; molar mass = 89g/mol. Divide 89g/</a:t>
            </a:r>
            <a:r>
              <a:rPr lang="en-US" dirty="0" err="1"/>
              <a:t>mol</a:t>
            </a:r>
            <a:r>
              <a:rPr lang="en-US" dirty="0"/>
              <a:t> by 43g/</a:t>
            </a:r>
            <a:r>
              <a:rPr lang="en-US" dirty="0" err="1"/>
              <a:t>mol</a:t>
            </a:r>
            <a:r>
              <a:rPr lang="en-US" dirty="0"/>
              <a:t> (C</a:t>
            </a:r>
            <a:r>
              <a:rPr lang="en-US" baseline="-25000" dirty="0"/>
              <a:t>2</a:t>
            </a:r>
            <a:r>
              <a:rPr lang="en-US" dirty="0"/>
              <a:t>H</a:t>
            </a:r>
            <a:r>
              <a:rPr lang="en-US" baseline="-25000" dirty="0"/>
              <a:t>3</a:t>
            </a:r>
            <a:r>
              <a:rPr lang="en-US" dirty="0"/>
              <a:t>O molar mass) = 2. Therefore molecular formula is C</a:t>
            </a:r>
            <a:r>
              <a:rPr lang="en-US" baseline="-25000" dirty="0"/>
              <a:t>4</a:t>
            </a:r>
            <a:r>
              <a:rPr lang="en-US" dirty="0"/>
              <a:t>H</a:t>
            </a:r>
            <a:r>
              <a:rPr lang="en-US" baseline="-25000" dirty="0"/>
              <a:t>6</a:t>
            </a:r>
            <a:r>
              <a:rPr lang="en-US" dirty="0"/>
              <a:t>O</a:t>
            </a:r>
            <a:r>
              <a:rPr lang="en-US" baseline="-25000" dirty="0"/>
              <a:t>2  </a:t>
            </a:r>
            <a:r>
              <a:rPr lang="en-US" dirty="0"/>
              <a:t>]]</a:t>
            </a:r>
          </a:p>
          <a:p>
            <a:pPr marL="0" indent="0">
              <a:buNone/>
            </a:pPr>
            <a:endParaRPr lang="en-US" dirty="0"/>
          </a:p>
        </p:txBody>
      </p:sp>
      <p:sp>
        <p:nvSpPr>
          <p:cNvPr id="2" name="Footer Placeholder 1"/>
          <p:cNvSpPr>
            <a:spLocks noGrp="1"/>
          </p:cNvSpPr>
          <p:nvPr>
            <p:ph type="ftr" sz="quarter" idx="11"/>
          </p:nvPr>
        </p:nvSpPr>
        <p:spPr/>
        <p:txBody>
          <a:bodyPr/>
          <a:lstStyle/>
          <a:p>
            <a:r>
              <a:rPr lang="en-US"/>
              <a:t>CHM 101: 2020/2021 Session</a:t>
            </a:r>
          </a:p>
        </p:txBody>
      </p:sp>
      <p:sp>
        <p:nvSpPr>
          <p:cNvPr id="5" name="Slide Number Placeholder 4"/>
          <p:cNvSpPr>
            <a:spLocks noGrp="1"/>
          </p:cNvSpPr>
          <p:nvPr>
            <p:ph type="sldNum" sz="quarter" idx="12"/>
          </p:nvPr>
        </p:nvSpPr>
        <p:spPr/>
        <p:txBody>
          <a:bodyPr/>
          <a:lstStyle/>
          <a:p>
            <a:fld id="{E63583E0-65CB-4181-9FA6-A42C1699993F}" type="slidenum">
              <a:rPr lang="en-US" smtClean="0"/>
              <a:t>27</a:t>
            </a:fld>
            <a:endParaRPr lang="en-US"/>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039567899"/>
      </p:ext>
    </p:extLst>
  </p:cSld>
  <p:clrMapOvr>
    <a:masterClrMapping/>
  </p:clrMapOvr>
  <mc:AlternateContent xmlns:mc="http://schemas.openxmlformats.org/markup-compatibility/2006" xmlns:p14="http://schemas.microsoft.com/office/powerpoint/2010/main">
    <mc:Choice Requires="p14">
      <p:transition spd="slow" p14:dur="2000" advTm="4635"/>
    </mc:Choice>
    <mc:Fallback xmlns="">
      <p:transition spd="slow" advTm="4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down)">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382000" cy="5440363"/>
          </a:xfrm>
        </p:spPr>
        <p:txBody>
          <a:bodyPr/>
          <a:lstStyle/>
          <a:p>
            <a:pPr marL="0" indent="0" algn="just">
              <a:buNone/>
            </a:pPr>
            <a:r>
              <a:rPr lang="en-US" b="1" dirty="0">
                <a:solidFill>
                  <a:srgbClr val="FF0000"/>
                </a:solidFill>
              </a:rPr>
              <a:t>Exercise 18: </a:t>
            </a:r>
            <a:r>
              <a:rPr lang="en-US" dirty="0"/>
              <a:t>Chlorine gas is evolved at the anode of a commercial electrolysis cell at the rate of 3.65 L/min, at a temperature of 647°C. On its way to the intake pump it is cooled to 63°C. Calculate the rate of intake to the pump assuming the pressure has remained constant.</a:t>
            </a:r>
          </a:p>
          <a:p>
            <a:pPr marL="0" indent="0" algn="just">
              <a:buNone/>
            </a:pPr>
            <a:endParaRPr lang="en-US" dirty="0"/>
          </a:p>
        </p:txBody>
      </p:sp>
      <p:sp>
        <p:nvSpPr>
          <p:cNvPr id="2" name="Footer Placeholder 1"/>
          <p:cNvSpPr>
            <a:spLocks noGrp="1"/>
          </p:cNvSpPr>
          <p:nvPr>
            <p:ph type="ftr" sz="quarter" idx="11"/>
          </p:nvPr>
        </p:nvSpPr>
        <p:spPr/>
        <p:txBody>
          <a:bodyPr/>
          <a:lstStyle/>
          <a:p>
            <a:r>
              <a:rPr lang="en-US"/>
              <a:t>CHM 101: 2020/2021 Session</a:t>
            </a:r>
          </a:p>
        </p:txBody>
      </p:sp>
      <p:sp>
        <p:nvSpPr>
          <p:cNvPr id="5" name="Slide Number Placeholder 4"/>
          <p:cNvSpPr>
            <a:spLocks noGrp="1"/>
          </p:cNvSpPr>
          <p:nvPr>
            <p:ph type="sldNum" sz="quarter" idx="12"/>
          </p:nvPr>
        </p:nvSpPr>
        <p:spPr/>
        <p:txBody>
          <a:bodyPr/>
          <a:lstStyle/>
          <a:p>
            <a:fld id="{E63583E0-65CB-4181-9FA6-A42C1699993F}" type="slidenum">
              <a:rPr lang="en-US" smtClean="0"/>
              <a:t>28</a:t>
            </a:fld>
            <a:endParaRPr lang="en-US"/>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683594270"/>
      </p:ext>
    </p:extLst>
  </p:cSld>
  <p:clrMapOvr>
    <a:masterClrMapping/>
  </p:clrMapOvr>
  <mc:AlternateContent xmlns:mc="http://schemas.openxmlformats.org/markup-compatibility/2006" xmlns:p14="http://schemas.microsoft.com/office/powerpoint/2010/main">
    <mc:Choice Requires="p14">
      <p:transition spd="slow" p14:dur="2000" advTm="4541"/>
    </mc:Choice>
    <mc:Fallback xmlns="">
      <p:transition spd="slow" advTm="4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382000" cy="5943600"/>
          </a:xfrm>
        </p:spPr>
        <p:txBody>
          <a:bodyPr>
            <a:normAutofit/>
          </a:bodyPr>
          <a:lstStyle/>
          <a:p>
            <a:pPr marL="0" indent="0">
              <a:buNone/>
            </a:pPr>
            <a:r>
              <a:rPr lang="en-US" b="1" dirty="0">
                <a:solidFill>
                  <a:srgbClr val="FF0000"/>
                </a:solidFill>
              </a:rPr>
              <a:t>Exercise 19</a:t>
            </a:r>
            <a:r>
              <a:rPr lang="en-US" dirty="0"/>
              <a:t>: A spark was passed through a 50cm</a:t>
            </a:r>
            <a:r>
              <a:rPr lang="en-US" baseline="30000" dirty="0"/>
              <a:t>3</a:t>
            </a:r>
            <a:r>
              <a:rPr lang="en-US" dirty="0"/>
              <a:t> sample of a H</a:t>
            </a:r>
            <a:r>
              <a:rPr lang="en-US" baseline="-25000" dirty="0"/>
              <a:t>2</a:t>
            </a:r>
            <a:r>
              <a:rPr lang="en-US" dirty="0"/>
              <a:t>/O</a:t>
            </a:r>
            <a:r>
              <a:rPr lang="en-US" baseline="-25000" dirty="0"/>
              <a:t>2</a:t>
            </a:r>
            <a:r>
              <a:rPr lang="en-US" dirty="0"/>
              <a:t> mixture in a gas burette at 18°C and 1.00 </a:t>
            </a:r>
            <a:r>
              <a:rPr lang="en-US" dirty="0" err="1"/>
              <a:t>atm</a:t>
            </a:r>
            <a:r>
              <a:rPr lang="en-US" dirty="0"/>
              <a:t>; the formation of water went to completion.  The resulting dry gas had a volume of 10 cm</a:t>
            </a:r>
            <a:r>
              <a:rPr lang="en-US" baseline="30000" dirty="0"/>
              <a:t>3</a:t>
            </a:r>
            <a:r>
              <a:rPr lang="en-US" dirty="0"/>
              <a:t> at 18°C, 1.00 atm. What was the initial mole fraction of H  in the mixture if:</a:t>
            </a:r>
          </a:p>
          <a:p>
            <a:pPr marL="0" indent="0">
              <a:buNone/>
            </a:pPr>
            <a:r>
              <a:rPr lang="en-US" dirty="0"/>
              <a:t>	 (a) the residual gas after sparking was H</a:t>
            </a:r>
            <a:r>
              <a:rPr lang="en-US" baseline="-25000" dirty="0"/>
              <a:t>2</a:t>
            </a:r>
            <a:r>
              <a:rPr lang="en-US" dirty="0"/>
              <a:t> </a:t>
            </a:r>
          </a:p>
          <a:p>
            <a:pPr marL="0" indent="0">
              <a:buNone/>
            </a:pPr>
            <a:r>
              <a:rPr lang="en-US" dirty="0"/>
              <a:t>	(b) the residual gas was O</a:t>
            </a:r>
            <a:r>
              <a:rPr lang="en-US" baseline="-25000" dirty="0"/>
              <a:t>2</a:t>
            </a:r>
            <a:r>
              <a:rPr lang="en-US" dirty="0"/>
              <a:t> ?  </a:t>
            </a:r>
          </a:p>
          <a:p>
            <a:pPr marL="0" indent="0">
              <a:buNone/>
            </a:pPr>
            <a:endParaRPr lang="en-US" dirty="0"/>
          </a:p>
        </p:txBody>
      </p:sp>
      <p:sp>
        <p:nvSpPr>
          <p:cNvPr id="2" name="Footer Placeholder 1"/>
          <p:cNvSpPr>
            <a:spLocks noGrp="1"/>
          </p:cNvSpPr>
          <p:nvPr>
            <p:ph type="ftr" sz="quarter" idx="11"/>
          </p:nvPr>
        </p:nvSpPr>
        <p:spPr/>
        <p:txBody>
          <a:bodyPr/>
          <a:lstStyle/>
          <a:p>
            <a:r>
              <a:rPr lang="en-US"/>
              <a:t>CHM 101: 2020/2021 Session</a:t>
            </a:r>
          </a:p>
        </p:txBody>
      </p:sp>
      <p:sp>
        <p:nvSpPr>
          <p:cNvPr id="5" name="Slide Number Placeholder 4"/>
          <p:cNvSpPr>
            <a:spLocks noGrp="1"/>
          </p:cNvSpPr>
          <p:nvPr>
            <p:ph type="sldNum" sz="quarter" idx="12"/>
          </p:nvPr>
        </p:nvSpPr>
        <p:spPr/>
        <p:txBody>
          <a:bodyPr/>
          <a:lstStyle/>
          <a:p>
            <a:fld id="{E63583E0-65CB-4181-9FA6-A42C1699993F}" type="slidenum">
              <a:rPr lang="en-US" smtClean="0"/>
              <a:t>29</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75350747"/>
      </p:ext>
    </p:extLst>
  </p:cSld>
  <p:clrMapOvr>
    <a:masterClrMapping/>
  </p:clrMapOvr>
  <mc:AlternateContent xmlns:mc="http://schemas.openxmlformats.org/markup-compatibility/2006" xmlns:p14="http://schemas.microsoft.com/office/powerpoint/2010/main">
    <mc:Choice Requires="p14">
      <p:transition spd="slow" p14:dur="2000" advTm="36731"/>
    </mc:Choice>
    <mc:Fallback xmlns="">
      <p:transition spd="slow" advTm="36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down)">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172200"/>
          </a:xfrm>
        </p:spPr>
        <p:txBody>
          <a:bodyPr>
            <a:normAutofit/>
          </a:bodyPr>
          <a:lstStyle/>
          <a:p>
            <a:pPr marL="0" indent="0">
              <a:buNone/>
            </a:pPr>
            <a:r>
              <a:rPr lang="en-US" dirty="0"/>
              <a:t>The ideal gas law can be used to calculate the density of a gas from its molar mass. </a:t>
            </a:r>
          </a:p>
          <a:p>
            <a:pPr marL="0" indent="0">
              <a:buNone/>
            </a:pPr>
            <a:r>
              <a:rPr lang="en-US" dirty="0"/>
              <a:t>		n  =  m/M</a:t>
            </a:r>
          </a:p>
          <a:p>
            <a:pPr marL="0" indent="0">
              <a:buNone/>
            </a:pPr>
            <a:r>
              <a:rPr lang="en-US" dirty="0"/>
              <a:t>(n = No. of moles; m = mass; M = molar mass).</a:t>
            </a:r>
          </a:p>
          <a:p>
            <a:pPr marL="0" indent="0">
              <a:buNone/>
            </a:pPr>
            <a:r>
              <a:rPr lang="en-US" dirty="0"/>
              <a:t>Recall	PV  =  </a:t>
            </a:r>
            <a:r>
              <a:rPr lang="en-US" dirty="0" err="1"/>
              <a:t>nRT</a:t>
            </a:r>
            <a:endParaRPr lang="en-US" dirty="0"/>
          </a:p>
          <a:p>
            <a:pPr marL="0" indent="0">
              <a:buNone/>
            </a:pPr>
            <a:r>
              <a:rPr lang="en-US" dirty="0"/>
              <a:t>Therefore,	</a:t>
            </a:r>
          </a:p>
          <a:p>
            <a:pPr marL="0" indent="0">
              <a:buNone/>
            </a:pPr>
            <a:r>
              <a:rPr lang="en-US" dirty="0"/>
              <a:t>		PV  =  </a:t>
            </a:r>
            <a:r>
              <a:rPr lang="en-US" u="sng" dirty="0" err="1"/>
              <a:t>mRT</a:t>
            </a:r>
            <a:endParaRPr lang="en-US" u="sng" dirty="0"/>
          </a:p>
          <a:p>
            <a:pPr marL="0" indent="0">
              <a:buNone/>
            </a:pPr>
            <a:r>
              <a:rPr lang="en-US" dirty="0"/>
              <a:t>			  M</a:t>
            </a:r>
          </a:p>
          <a:p>
            <a:pPr marL="0" indent="0">
              <a:buNone/>
            </a:pPr>
            <a:r>
              <a:rPr lang="en-US" dirty="0"/>
              <a:t>Rearrange  </a:t>
            </a:r>
            <a:r>
              <a:rPr lang="en-US" u="sng" dirty="0"/>
              <a:t>MP</a:t>
            </a:r>
            <a:r>
              <a:rPr lang="en-US" dirty="0"/>
              <a:t>  =	</a:t>
            </a:r>
            <a:r>
              <a:rPr lang="en-US" u="sng" dirty="0"/>
              <a:t>m</a:t>
            </a:r>
            <a:r>
              <a:rPr lang="en-US" dirty="0"/>
              <a:t>	= density</a:t>
            </a:r>
          </a:p>
          <a:p>
            <a:pPr marL="0" indent="0">
              <a:buNone/>
            </a:pPr>
            <a:r>
              <a:rPr lang="en-US" dirty="0"/>
              <a:t>		 </a:t>
            </a:r>
            <a:r>
              <a:rPr lang="en-US" dirty="0" err="1"/>
              <a:t>RT</a:t>
            </a:r>
            <a:r>
              <a:rPr lang="en-US" dirty="0"/>
              <a:t>	 	V</a:t>
            </a:r>
          </a:p>
          <a:p>
            <a:pPr marL="0" indent="0">
              <a:buNone/>
            </a:pPr>
            <a:endParaRPr lang="en-US" dirty="0"/>
          </a:p>
        </p:txBody>
      </p:sp>
      <p:sp>
        <p:nvSpPr>
          <p:cNvPr id="2" name="Footer Placeholder 1"/>
          <p:cNvSpPr>
            <a:spLocks noGrp="1"/>
          </p:cNvSpPr>
          <p:nvPr>
            <p:ph type="ftr" sz="quarter" idx="11"/>
          </p:nvPr>
        </p:nvSpPr>
        <p:spPr/>
        <p:txBody>
          <a:bodyPr/>
          <a:lstStyle/>
          <a:p>
            <a:r>
              <a:rPr lang="en-US"/>
              <a:t>CHM 101: 2020/2021 Session</a:t>
            </a:r>
          </a:p>
        </p:txBody>
      </p:sp>
      <p:sp>
        <p:nvSpPr>
          <p:cNvPr id="5" name="Slide Number Placeholder 4"/>
          <p:cNvSpPr>
            <a:spLocks noGrp="1"/>
          </p:cNvSpPr>
          <p:nvPr>
            <p:ph type="sldNum" sz="quarter" idx="12"/>
          </p:nvPr>
        </p:nvSpPr>
        <p:spPr/>
        <p:txBody>
          <a:bodyPr/>
          <a:lstStyle/>
          <a:p>
            <a:fld id="{E63583E0-65CB-4181-9FA6-A42C1699993F}" type="slidenum">
              <a:rPr lang="en-US" smtClean="0"/>
              <a:t>3</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486879904"/>
      </p:ext>
    </p:extLst>
  </p:cSld>
  <p:clrMapOvr>
    <a:masterClrMapping/>
  </p:clrMapOvr>
  <mc:AlternateContent xmlns:mc="http://schemas.openxmlformats.org/markup-compatibility/2006" xmlns:p14="http://schemas.microsoft.com/office/powerpoint/2010/main">
    <mc:Choice Requires="p14">
      <p:transition spd="slow" p14:dur="2000" advTm="64938"/>
    </mc:Choice>
    <mc:Fallback xmlns="">
      <p:transition spd="slow" advTm="64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down)">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down)">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down)">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wipe(down)">
                                      <p:cBhvr>
                                        <p:cTn id="36" dur="500"/>
                                        <p:tgtEl>
                                          <p:spTgt spid="3">
                                            <p:txEl>
                                              <p:pRg st="5" end="5"/>
                                            </p:txEl>
                                          </p:spTgt>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wipe(down)">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wipe(down)">
                                      <p:cBhvr>
                                        <p:cTn id="44" dur="500"/>
                                        <p:tgtEl>
                                          <p:spTgt spid="3">
                                            <p:txEl>
                                              <p:pRg st="7" end="7"/>
                                            </p:txEl>
                                          </p:spTgt>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down)">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715000"/>
          </a:xfrm>
        </p:spPr>
        <p:txBody>
          <a:bodyPr>
            <a:normAutofit/>
          </a:bodyPr>
          <a:lstStyle/>
          <a:p>
            <a:pPr marL="0" indent="0" algn="just">
              <a:buNone/>
            </a:pPr>
            <a:r>
              <a:rPr lang="en-US" b="1" dirty="0">
                <a:solidFill>
                  <a:srgbClr val="FF0000"/>
                </a:solidFill>
              </a:rPr>
              <a:t>Exercise 20</a:t>
            </a:r>
            <a:r>
              <a:rPr lang="en-US" b="1" dirty="0"/>
              <a:t>:</a:t>
            </a:r>
            <a:r>
              <a:rPr lang="en-US" dirty="0"/>
              <a:t>  A rigid plastic container holds 35.0g of ethylene gas (C</a:t>
            </a:r>
            <a:r>
              <a:rPr lang="en-US" baseline="-25000" dirty="0"/>
              <a:t>2</a:t>
            </a:r>
            <a:r>
              <a:rPr lang="en-US" dirty="0"/>
              <a:t>H</a:t>
            </a:r>
            <a:r>
              <a:rPr lang="en-US" baseline="-25000" dirty="0"/>
              <a:t>4</a:t>
            </a:r>
            <a:r>
              <a:rPr lang="en-US" dirty="0"/>
              <a:t>) at a pressure of 793 </a:t>
            </a:r>
            <a:r>
              <a:rPr lang="en-US" dirty="0" err="1"/>
              <a:t>torr</a:t>
            </a:r>
            <a:r>
              <a:rPr lang="en-US" dirty="0"/>
              <a:t>. What is the pressure if </a:t>
            </a:r>
            <a:r>
              <a:rPr lang="en-US" dirty="0" err="1"/>
              <a:t>5.0g</a:t>
            </a:r>
            <a:r>
              <a:rPr lang="en-US" dirty="0"/>
              <a:t> of ethylene is removed at constant temperature?</a:t>
            </a:r>
          </a:p>
          <a:p>
            <a:pPr marL="0" indent="0" algn="just">
              <a:buNone/>
            </a:pPr>
            <a:endParaRPr lang="en-US" dirty="0"/>
          </a:p>
          <a:p>
            <a:pPr marL="0" indent="0" algn="just">
              <a:buNone/>
            </a:pPr>
            <a:r>
              <a:rPr lang="en-US" b="1" dirty="0">
                <a:solidFill>
                  <a:srgbClr val="FF0000"/>
                </a:solidFill>
              </a:rPr>
              <a:t>Exercise 21</a:t>
            </a:r>
            <a:r>
              <a:rPr lang="en-US" b="1" dirty="0"/>
              <a:t>:</a:t>
            </a:r>
            <a:r>
              <a:rPr lang="en-US" dirty="0"/>
              <a:t> A scale model of a blimp rises when it is filled with helium to a volume of 55.0dm</a:t>
            </a:r>
            <a:r>
              <a:rPr lang="en-US" baseline="30000" dirty="0"/>
              <a:t>3</a:t>
            </a:r>
            <a:r>
              <a:rPr lang="en-US" dirty="0"/>
              <a:t>. When </a:t>
            </a:r>
            <a:r>
              <a:rPr lang="en-US" dirty="0" err="1"/>
              <a:t>1.10mol</a:t>
            </a:r>
            <a:r>
              <a:rPr lang="en-US" dirty="0"/>
              <a:t> of He is added to the blimp, the volume is 26.2 </a:t>
            </a:r>
            <a:r>
              <a:rPr lang="en-US" dirty="0" err="1"/>
              <a:t>dm</a:t>
            </a:r>
            <a:r>
              <a:rPr lang="en-US" baseline="30000" dirty="0" err="1"/>
              <a:t>3</a:t>
            </a:r>
            <a:r>
              <a:rPr lang="en-US" dirty="0"/>
              <a:t>. How many more grams of He must be added to make it rise? Assume constant T and P.</a:t>
            </a:r>
          </a:p>
          <a:p>
            <a:pPr marL="0" indent="0" algn="just">
              <a:buNone/>
            </a:pPr>
            <a:endParaRPr lang="en-US" dirty="0"/>
          </a:p>
          <a:p>
            <a:pPr marL="0" indent="0" algn="just">
              <a:buNone/>
            </a:pPr>
            <a:endParaRPr lang="en-US" dirty="0"/>
          </a:p>
          <a:p>
            <a:pPr marL="0" indent="0" algn="just">
              <a:buNone/>
            </a:pPr>
            <a:endParaRPr lang="en-US" dirty="0"/>
          </a:p>
        </p:txBody>
      </p:sp>
      <p:sp>
        <p:nvSpPr>
          <p:cNvPr id="2" name="Footer Placeholder 1"/>
          <p:cNvSpPr>
            <a:spLocks noGrp="1"/>
          </p:cNvSpPr>
          <p:nvPr>
            <p:ph type="ftr" sz="quarter" idx="11"/>
          </p:nvPr>
        </p:nvSpPr>
        <p:spPr/>
        <p:txBody>
          <a:bodyPr/>
          <a:lstStyle/>
          <a:p>
            <a:r>
              <a:rPr lang="en-US"/>
              <a:t>CHM 101: 2020/2021 Session</a:t>
            </a:r>
          </a:p>
        </p:txBody>
      </p:sp>
      <p:sp>
        <p:nvSpPr>
          <p:cNvPr id="5" name="Slide Number Placeholder 4"/>
          <p:cNvSpPr>
            <a:spLocks noGrp="1"/>
          </p:cNvSpPr>
          <p:nvPr>
            <p:ph type="sldNum" sz="quarter" idx="12"/>
          </p:nvPr>
        </p:nvSpPr>
        <p:spPr/>
        <p:txBody>
          <a:bodyPr/>
          <a:lstStyle/>
          <a:p>
            <a:fld id="{E63583E0-65CB-4181-9FA6-A42C1699993F}" type="slidenum">
              <a:rPr lang="en-US" smtClean="0"/>
              <a:t>30</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880652723"/>
      </p:ext>
    </p:extLst>
  </p:cSld>
  <p:clrMapOvr>
    <a:masterClrMapping/>
  </p:clrMapOvr>
  <mc:AlternateContent xmlns:mc="http://schemas.openxmlformats.org/markup-compatibility/2006" xmlns:p14="http://schemas.microsoft.com/office/powerpoint/2010/main">
    <mc:Choice Requires="p14">
      <p:transition spd="slow" p14:dur="2000" advTm="9966"/>
    </mc:Choice>
    <mc:Fallback xmlns="">
      <p:transition spd="slow" advTm="9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down)">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9600" b="1" dirty="0">
                <a:solidFill>
                  <a:srgbClr val="FF0000"/>
                </a:solidFill>
                <a:latin typeface="Bradley Hand ITC" pitchFamily="66" charset="0"/>
              </a:rPr>
              <a:t>	ANY QUESTIONS?!</a:t>
            </a:r>
          </a:p>
        </p:txBody>
      </p:sp>
      <p:sp>
        <p:nvSpPr>
          <p:cNvPr id="4" name="Footer Placeholder 3"/>
          <p:cNvSpPr>
            <a:spLocks noGrp="1"/>
          </p:cNvSpPr>
          <p:nvPr>
            <p:ph type="ftr" sz="quarter" idx="11"/>
          </p:nvPr>
        </p:nvSpPr>
        <p:spPr/>
        <p:txBody>
          <a:bodyPr/>
          <a:lstStyle/>
          <a:p>
            <a:r>
              <a:rPr lang="en-US"/>
              <a:t>CHM 101: 2020/2021 Session</a:t>
            </a:r>
          </a:p>
        </p:txBody>
      </p:sp>
      <p:sp>
        <p:nvSpPr>
          <p:cNvPr id="6" name="Slide Number Placeholder 5"/>
          <p:cNvSpPr>
            <a:spLocks noGrp="1"/>
          </p:cNvSpPr>
          <p:nvPr>
            <p:ph type="sldNum" sz="quarter" idx="12"/>
          </p:nvPr>
        </p:nvSpPr>
        <p:spPr/>
        <p:txBody>
          <a:bodyPr/>
          <a:lstStyle/>
          <a:p>
            <a:fld id="{E63583E0-65CB-4181-9FA6-A42C1699993F}" type="slidenum">
              <a:rPr lang="en-US" smtClean="0"/>
              <a:t>31</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18740840"/>
      </p:ext>
    </p:extLst>
  </p:cSld>
  <p:clrMapOvr>
    <a:masterClrMapping/>
  </p:clrMapOvr>
  <mc:AlternateContent xmlns:mc="http://schemas.openxmlformats.org/markup-compatibility/2006" xmlns:p14="http://schemas.microsoft.com/office/powerpoint/2010/main">
    <mc:Choice Requires="p14">
      <p:transition spd="slow" p14:dur="1200" advTm="40304">
        <p:dissolve/>
      </p:transition>
    </mc:Choice>
    <mc:Fallback xmlns="">
      <p:transition spd="slow" advTm="40304">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howLetter?box=Inbox&amp;MsgId=6650_19847932_1287_2023_69527_0_23532_128826_2007476938&amp;bodyPart=11&amp;YY=94387&amp;order=down&amp;sort=date&amp;pos=0&amp;view=a&amp;head=b"/>
          <p:cNvPicPr>
            <a:picLocks noChangeAspect="1" noChangeArrowheads="1"/>
          </p:cNvPicPr>
          <p:nvPr/>
        </p:nvPicPr>
        <p:blipFill>
          <a:blip r:embed="rId5"/>
          <a:srcRect/>
          <a:stretch>
            <a:fillRect/>
          </a:stretch>
        </p:blipFill>
        <p:spPr bwMode="auto">
          <a:xfrm>
            <a:off x="0" y="-20638"/>
            <a:ext cx="9144000" cy="6878638"/>
          </a:xfrm>
          <a:prstGeom prst="rect">
            <a:avLst/>
          </a:prstGeom>
          <a:noFill/>
          <a:ln w="9525">
            <a:noFill/>
            <a:miter lim="800000"/>
            <a:headEnd/>
            <a:tailEnd/>
          </a:ln>
        </p:spPr>
      </p:pic>
      <p:sp>
        <p:nvSpPr>
          <p:cNvPr id="7171" name="Text Box 3"/>
          <p:cNvSpPr txBox="1">
            <a:spLocks noChangeArrowheads="1"/>
          </p:cNvSpPr>
          <p:nvPr/>
        </p:nvSpPr>
        <p:spPr bwMode="auto">
          <a:xfrm>
            <a:off x="0" y="1752600"/>
            <a:ext cx="7819231" cy="3046988"/>
          </a:xfrm>
          <a:prstGeom prst="rect">
            <a:avLst/>
          </a:prstGeom>
          <a:noFill/>
          <a:ln w="9525">
            <a:noFill/>
            <a:miter lim="800000"/>
            <a:headEnd/>
            <a:tailEnd/>
          </a:ln>
          <a:effectLst/>
        </p:spPr>
        <p:txBody>
          <a:bodyPr wrap="square">
            <a:spAutoFit/>
          </a:bodyPr>
          <a:lstStyle/>
          <a:p>
            <a:pPr algn="ctr" fontAlgn="auto">
              <a:spcBef>
                <a:spcPts val="0"/>
              </a:spcBef>
              <a:spcAft>
                <a:spcPts val="0"/>
              </a:spcAft>
              <a:defRPr/>
            </a:pPr>
            <a:r>
              <a:rPr lang="nl-BE" sz="9600" b="1" dirty="0">
                <a:solidFill>
                  <a:srgbClr val="FF0000"/>
                </a:solidFill>
                <a:effectLst>
                  <a:outerShdw blurRad="38100" dist="38100" dir="2700000" algn="tl">
                    <a:srgbClr val="000000">
                      <a:alpha val="43137"/>
                    </a:srgbClr>
                  </a:outerShdw>
                </a:effectLst>
                <a:latin typeface="Bradley Hand ITC" pitchFamily="66" charset="0"/>
              </a:rPr>
              <a:t>HAPPY NEW YEAR </a:t>
            </a:r>
            <a:endParaRPr lang="nl-NL" sz="9600" b="1" dirty="0">
              <a:solidFill>
                <a:srgbClr val="FF0000"/>
              </a:solidFill>
              <a:effectLst>
                <a:outerShdw blurRad="38100" dist="38100" dir="2700000" algn="tl">
                  <a:srgbClr val="000000">
                    <a:alpha val="43137"/>
                  </a:srgbClr>
                </a:outerShdw>
              </a:effectLst>
              <a:latin typeface="Bradley Hand ITC" pitchFamily="66"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78812114"/>
      </p:ext>
    </p:extLst>
  </p:cSld>
  <p:clrMapOvr>
    <a:masterClrMapping/>
  </p:clrMapOvr>
  <p:transition advTm="81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41" presetClass="entr" presetSubtype="0" fill="hold" grpId="0" nodeType="afterEffect">
                                  <p:stCondLst>
                                    <p:cond delay="0"/>
                                  </p:stCondLst>
                                  <p:iterate type="wd">
                                    <p:tmPct val="5000"/>
                                  </p:iterate>
                                  <p:childTnLst>
                                    <p:set>
                                      <p:cBhvr>
                                        <p:cTn id="9" dur="1" fill="hold">
                                          <p:stCondLst>
                                            <p:cond delay="0"/>
                                          </p:stCondLst>
                                        </p:cTn>
                                        <p:tgtEl>
                                          <p:spTgt spid="7171"/>
                                        </p:tgtEl>
                                        <p:attrNameLst>
                                          <p:attrName>style.visibility</p:attrName>
                                        </p:attrNameLst>
                                      </p:cBhvr>
                                      <p:to>
                                        <p:strVal val="visible"/>
                                      </p:to>
                                    </p:set>
                                    <p:anim calcmode="lin" valueType="num">
                                      <p:cBhvr>
                                        <p:cTn id="10" dur="500" fill="hold"/>
                                        <p:tgtEl>
                                          <p:spTgt spid="7171"/>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7171"/>
                                        </p:tgtEl>
                                        <p:attrNameLst>
                                          <p:attrName>ppt_y</p:attrName>
                                        </p:attrNameLst>
                                      </p:cBhvr>
                                      <p:tavLst>
                                        <p:tav tm="0">
                                          <p:val>
                                            <p:strVal val="#ppt_y"/>
                                          </p:val>
                                        </p:tav>
                                        <p:tav tm="100000">
                                          <p:val>
                                            <p:strVal val="#ppt_y"/>
                                          </p:val>
                                        </p:tav>
                                      </p:tavLst>
                                    </p:anim>
                                    <p:anim calcmode="lin" valueType="num">
                                      <p:cBhvr>
                                        <p:cTn id="12" dur="500" fill="hold"/>
                                        <p:tgtEl>
                                          <p:spTgt spid="7171"/>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7171"/>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7171"/>
                                        </p:tgtEl>
                                      </p:cBhvr>
                                    </p:animEffect>
                                  </p:childTnLst>
                                </p:cTn>
                              </p:par>
                            </p:childTnLst>
                          </p:cTn>
                        </p:par>
                        <p:par>
                          <p:cTn id="15" fill="hold">
                            <p:stCondLst>
                              <p:cond delay="550"/>
                            </p:stCondLst>
                            <p:childTnLst>
                              <p:par>
                                <p:cTn id="16" presetID="8" presetClass="emph" presetSubtype="0" fill="hold" nodeType="afterEffect">
                                  <p:stCondLst>
                                    <p:cond delay="0"/>
                                  </p:stCondLst>
                                  <p:childTnLst>
                                    <p:animRot by="21600000">
                                      <p:cBhvr>
                                        <p:cTn id="17" dur="2000" fill="hold"/>
                                        <p:tgtEl>
                                          <p:spTgt spid="71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4"/>
                </p:tgtEl>
              </p:cMediaNode>
            </p:audio>
          </p:childTnLst>
        </p:cTn>
      </p:par>
    </p:tnLst>
    <p:bldLst>
      <p:bldP spid="717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00800"/>
          </a:xfrm>
        </p:spPr>
        <p:txBody>
          <a:bodyPr/>
          <a:lstStyle/>
          <a:p>
            <a:pPr marL="0" indent="0">
              <a:buNone/>
            </a:pPr>
            <a:r>
              <a:rPr lang="en-US" dirty="0"/>
              <a:t>This shows that:</a:t>
            </a:r>
          </a:p>
          <a:p>
            <a:pPr marL="514350" indent="-514350">
              <a:buAutoNum type="arabicPeriod"/>
            </a:pPr>
            <a:r>
              <a:rPr lang="en-US" i="1" dirty="0"/>
              <a:t>The density of a gas is directly proportional to its molar mass </a:t>
            </a:r>
            <a:r>
              <a:rPr lang="en-US" dirty="0"/>
              <a:t>because a given amount of a heavier gas occupies the same volume as that amount of a lighter gas (Avogadro’s law)</a:t>
            </a:r>
          </a:p>
          <a:p>
            <a:pPr marL="514350" indent="-514350">
              <a:buAutoNum type="arabicPeriod"/>
            </a:pPr>
            <a:r>
              <a:rPr lang="en-US" i="1" dirty="0"/>
              <a:t>The density of a gas is inversely proportional to the temperature. </a:t>
            </a:r>
            <a:r>
              <a:rPr lang="en-US" dirty="0"/>
              <a:t>As the volume of a gas increases with temperature (Charles’s law), the same mass occupies more space; thus, the density is lower.</a:t>
            </a:r>
          </a:p>
        </p:txBody>
      </p:sp>
      <p:sp>
        <p:nvSpPr>
          <p:cNvPr id="2" name="Footer Placeholder 1"/>
          <p:cNvSpPr>
            <a:spLocks noGrp="1"/>
          </p:cNvSpPr>
          <p:nvPr>
            <p:ph type="ftr" sz="quarter" idx="11"/>
          </p:nvPr>
        </p:nvSpPr>
        <p:spPr/>
        <p:txBody>
          <a:bodyPr/>
          <a:lstStyle/>
          <a:p>
            <a:r>
              <a:rPr lang="en-US"/>
              <a:t>CHM 101: 2020/2021 Session</a:t>
            </a:r>
          </a:p>
        </p:txBody>
      </p:sp>
      <p:sp>
        <p:nvSpPr>
          <p:cNvPr id="5" name="Slide Number Placeholder 4"/>
          <p:cNvSpPr>
            <a:spLocks noGrp="1"/>
          </p:cNvSpPr>
          <p:nvPr>
            <p:ph type="sldNum" sz="quarter" idx="12"/>
          </p:nvPr>
        </p:nvSpPr>
        <p:spPr/>
        <p:txBody>
          <a:bodyPr/>
          <a:lstStyle/>
          <a:p>
            <a:fld id="{E63583E0-65CB-4181-9FA6-A42C1699993F}" type="slidenum">
              <a:rPr lang="en-US" smtClean="0"/>
              <a:t>4</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87844720"/>
      </p:ext>
    </p:extLst>
  </p:cSld>
  <p:clrMapOvr>
    <a:masterClrMapping/>
  </p:clrMapOvr>
  <mc:AlternateContent xmlns:mc="http://schemas.openxmlformats.org/markup-compatibility/2006" xmlns:p14="http://schemas.microsoft.com/office/powerpoint/2010/main">
    <mc:Choice Requires="p14">
      <p:transition spd="slow" p14:dur="2000" advTm="22597"/>
    </mc:Choice>
    <mc:Fallback xmlns="">
      <p:transition spd="slow" advTm="22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arn(inVertical)">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arn(inVertical)">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barn(inVertical)">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a:solidFill>
                  <a:srgbClr val="FF0000"/>
                </a:solidFill>
              </a:rPr>
              <a:t>Molar mass</a:t>
            </a:r>
          </a:p>
        </p:txBody>
      </p:sp>
      <p:sp>
        <p:nvSpPr>
          <p:cNvPr id="3" name="Content Placeholder 2"/>
          <p:cNvSpPr>
            <a:spLocks noGrp="1"/>
          </p:cNvSpPr>
          <p:nvPr>
            <p:ph idx="1"/>
          </p:nvPr>
        </p:nvSpPr>
        <p:spPr>
          <a:xfrm>
            <a:off x="457200" y="990600"/>
            <a:ext cx="8229600" cy="5486400"/>
          </a:xfrm>
        </p:spPr>
        <p:txBody>
          <a:bodyPr>
            <a:normAutofit/>
          </a:bodyPr>
          <a:lstStyle/>
          <a:p>
            <a:pPr marL="0" indent="0">
              <a:buNone/>
            </a:pPr>
            <a:r>
              <a:rPr lang="en-US" dirty="0"/>
              <a:t>To determine the molar mass of an unknown gas: </a:t>
            </a:r>
          </a:p>
          <a:p>
            <a:pPr marL="0" indent="0">
              <a:buNone/>
            </a:pPr>
            <a:r>
              <a:rPr lang="en-US" dirty="0"/>
              <a:t>	n = </a:t>
            </a:r>
            <a:r>
              <a:rPr lang="en-US" u="sng" dirty="0"/>
              <a:t>m</a:t>
            </a:r>
            <a:r>
              <a:rPr lang="en-US" dirty="0"/>
              <a:t>  = </a:t>
            </a:r>
            <a:r>
              <a:rPr lang="en-US" u="sng" dirty="0"/>
              <a:t>PV</a:t>
            </a:r>
          </a:p>
          <a:p>
            <a:pPr marL="0" indent="0">
              <a:buNone/>
            </a:pPr>
            <a:r>
              <a:rPr lang="en-US" dirty="0"/>
              <a:t>	      M	     </a:t>
            </a:r>
            <a:r>
              <a:rPr lang="en-US" dirty="0" err="1"/>
              <a:t>RT</a:t>
            </a:r>
            <a:r>
              <a:rPr lang="en-US" dirty="0"/>
              <a:t>	</a:t>
            </a:r>
          </a:p>
          <a:p>
            <a:pPr marL="0" indent="0">
              <a:buNone/>
            </a:pPr>
            <a:r>
              <a:rPr lang="en-US" dirty="0"/>
              <a:t>	    M  = </a:t>
            </a:r>
            <a:r>
              <a:rPr lang="en-US" u="sng" dirty="0" err="1"/>
              <a:t>mRT</a:t>
            </a:r>
            <a:endParaRPr lang="en-US" u="sng" dirty="0"/>
          </a:p>
          <a:p>
            <a:pPr marL="0" indent="0">
              <a:buNone/>
            </a:pPr>
            <a:r>
              <a:rPr lang="en-US" dirty="0"/>
              <a:t>		    PV</a:t>
            </a:r>
          </a:p>
          <a:p>
            <a:pPr marL="0" indent="0">
              <a:buNone/>
            </a:pPr>
            <a:r>
              <a:rPr lang="en-US" dirty="0"/>
              <a:t>		or</a:t>
            </a:r>
          </a:p>
          <a:p>
            <a:pPr marL="0" indent="0">
              <a:buNone/>
            </a:pPr>
            <a:r>
              <a:rPr lang="en-US" dirty="0"/>
              <a:t>	   M  =  </a:t>
            </a:r>
            <a:r>
              <a:rPr lang="en-US" u="sng" dirty="0" err="1"/>
              <a:t>dRT</a:t>
            </a:r>
            <a:endParaRPr lang="en-US" u="sng" dirty="0"/>
          </a:p>
          <a:p>
            <a:pPr marL="0" indent="0">
              <a:buNone/>
            </a:pPr>
            <a:r>
              <a:rPr lang="en-US" dirty="0"/>
              <a:t>		      P</a:t>
            </a:r>
          </a:p>
        </p:txBody>
      </p:sp>
      <p:sp>
        <p:nvSpPr>
          <p:cNvPr id="4" name="Footer Placeholder 3"/>
          <p:cNvSpPr>
            <a:spLocks noGrp="1"/>
          </p:cNvSpPr>
          <p:nvPr>
            <p:ph type="ftr" sz="quarter" idx="11"/>
          </p:nvPr>
        </p:nvSpPr>
        <p:spPr/>
        <p:txBody>
          <a:bodyPr/>
          <a:lstStyle/>
          <a:p>
            <a:r>
              <a:rPr lang="en-US"/>
              <a:t>CHM 101: 2020/2021 Session</a:t>
            </a:r>
          </a:p>
        </p:txBody>
      </p:sp>
      <p:sp>
        <p:nvSpPr>
          <p:cNvPr id="6" name="Slide Number Placeholder 5"/>
          <p:cNvSpPr>
            <a:spLocks noGrp="1"/>
          </p:cNvSpPr>
          <p:nvPr>
            <p:ph type="sldNum" sz="quarter" idx="12"/>
          </p:nvPr>
        </p:nvSpPr>
        <p:spPr/>
        <p:txBody>
          <a:bodyPr/>
          <a:lstStyle/>
          <a:p>
            <a:fld id="{E63583E0-65CB-4181-9FA6-A42C1699993F}" type="slidenum">
              <a:rPr lang="en-US" smtClean="0"/>
              <a:t>5</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516915156"/>
      </p:ext>
    </p:extLst>
  </p:cSld>
  <p:clrMapOvr>
    <a:masterClrMapping/>
  </p:clrMapOvr>
  <mc:AlternateContent xmlns:mc="http://schemas.openxmlformats.org/markup-compatibility/2006" xmlns:p14="http://schemas.microsoft.com/office/powerpoint/2010/main">
    <mc:Choice Requires="p14">
      <p:transition spd="slow" p14:dur="2000" advTm="55232"/>
    </mc:Choice>
    <mc:Fallback xmlns="">
      <p:transition spd="slow" advTm="55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down)">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down)">
                                      <p:cBhvr>
                                        <p:cTn id="21" dur="500"/>
                                        <p:tgtEl>
                                          <p:spTgt spid="3">
                                            <p:txEl>
                                              <p:pRg st="1" end="1"/>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down)">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down)">
                                      <p:cBhvr>
                                        <p:cTn id="29" dur="500"/>
                                        <p:tgtEl>
                                          <p:spTgt spid="3">
                                            <p:txEl>
                                              <p:pRg st="3" end="3"/>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down)">
                                      <p:cBhvr>
                                        <p:cTn id="42" dur="500"/>
                                        <p:tgtEl>
                                          <p:spTgt spid="3">
                                            <p:txEl>
                                              <p:pRg st="6" end="6"/>
                                            </p:txEl>
                                          </p:spTgt>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wipe(down)">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6" fill="hold" display="0">
                  <p:stCondLst>
                    <p:cond delay="indefinite"/>
                  </p:stCondLst>
                  <p:endCondLst>
                    <p:cond evt="onStopAudio" delay="0">
                      <p:tgtEl>
                        <p:sldTgt/>
                      </p:tgtEl>
                    </p:cond>
                  </p:endCondLst>
                </p:cTn>
                <p:tgtEl>
                  <p:spTgt spid="5"/>
                </p:tgtEl>
              </p:cMediaNode>
            </p:audio>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b="1" dirty="0">
                <a:solidFill>
                  <a:srgbClr val="FF0000"/>
                </a:solidFill>
              </a:rPr>
              <a:t>The partial Pressure of a gas </a:t>
            </a:r>
          </a:p>
        </p:txBody>
      </p:sp>
      <p:sp>
        <p:nvSpPr>
          <p:cNvPr id="3" name="Content Placeholder 2"/>
          <p:cNvSpPr>
            <a:spLocks noGrp="1"/>
          </p:cNvSpPr>
          <p:nvPr>
            <p:ph idx="1"/>
          </p:nvPr>
        </p:nvSpPr>
        <p:spPr>
          <a:xfrm>
            <a:off x="457200" y="1219200"/>
            <a:ext cx="8229600" cy="5410200"/>
          </a:xfrm>
        </p:spPr>
        <p:txBody>
          <a:bodyPr/>
          <a:lstStyle/>
          <a:p>
            <a:pPr marL="0" indent="0">
              <a:buNone/>
            </a:pPr>
            <a:r>
              <a:rPr lang="en-US" dirty="0"/>
              <a:t>The ideal gas law holds for virtually any gas, whether pure or a mixture, at ordinary conditions for two reasons:</a:t>
            </a:r>
          </a:p>
          <a:p>
            <a:pPr marL="514350" indent="-514350">
              <a:buAutoNum type="arabicPeriod"/>
            </a:pPr>
            <a:r>
              <a:rPr lang="en-US" dirty="0"/>
              <a:t>Gases mix homogenously (form a solution) in any proportions.</a:t>
            </a:r>
          </a:p>
          <a:p>
            <a:pPr marL="514350" indent="-514350">
              <a:buAutoNum type="arabicPeriod"/>
            </a:pPr>
            <a:r>
              <a:rPr lang="en-US" dirty="0"/>
              <a:t> Each gas in a mixture behaves as if it were the only gas present (assuming no chemical interactions).</a:t>
            </a:r>
          </a:p>
        </p:txBody>
      </p:sp>
      <p:sp>
        <p:nvSpPr>
          <p:cNvPr id="4" name="Footer Placeholder 3"/>
          <p:cNvSpPr>
            <a:spLocks noGrp="1"/>
          </p:cNvSpPr>
          <p:nvPr>
            <p:ph type="ftr" sz="quarter" idx="11"/>
          </p:nvPr>
        </p:nvSpPr>
        <p:spPr/>
        <p:txBody>
          <a:bodyPr/>
          <a:lstStyle/>
          <a:p>
            <a:r>
              <a:rPr lang="en-US"/>
              <a:t>CHM 101: 2020/2021 Session</a:t>
            </a:r>
          </a:p>
        </p:txBody>
      </p:sp>
      <p:sp>
        <p:nvSpPr>
          <p:cNvPr id="6" name="Slide Number Placeholder 5"/>
          <p:cNvSpPr>
            <a:spLocks noGrp="1"/>
          </p:cNvSpPr>
          <p:nvPr>
            <p:ph type="sldNum" sz="quarter" idx="12"/>
          </p:nvPr>
        </p:nvSpPr>
        <p:spPr/>
        <p:txBody>
          <a:bodyPr/>
          <a:lstStyle/>
          <a:p>
            <a:fld id="{E63583E0-65CB-4181-9FA6-A42C1699993F}" type="slidenum">
              <a:rPr lang="en-US" smtClean="0"/>
              <a:t>6</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63013316"/>
      </p:ext>
    </p:extLst>
  </p:cSld>
  <p:clrMapOvr>
    <a:masterClrMapping/>
  </p:clrMapOvr>
  <mc:AlternateContent xmlns:mc="http://schemas.openxmlformats.org/markup-compatibility/2006" xmlns:p14="http://schemas.microsoft.com/office/powerpoint/2010/main">
    <mc:Choice Requires="p14">
      <p:transition spd="slow" p14:dur="2000" advTm="36079"/>
    </mc:Choice>
    <mc:Fallback xmlns="">
      <p:transition spd="slow" advTm="36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down)">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down)">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down)">
                                      <p:cBhvr>
                                        <p:cTn id="2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7200"/>
            <a:ext cx="8686800" cy="6248400"/>
          </a:xfrm>
        </p:spPr>
        <p:txBody>
          <a:bodyPr>
            <a:normAutofit lnSpcReduction="10000"/>
          </a:bodyPr>
          <a:lstStyle/>
          <a:p>
            <a:pPr marL="0" indent="0" algn="just">
              <a:buNone/>
            </a:pPr>
            <a:r>
              <a:rPr lang="en-US" b="1" dirty="0">
                <a:solidFill>
                  <a:srgbClr val="FF0000"/>
                </a:solidFill>
              </a:rPr>
              <a:t>Dalton’s law of Partial Pressures</a:t>
            </a:r>
            <a:r>
              <a:rPr lang="en-US" dirty="0"/>
              <a:t>: states that </a:t>
            </a:r>
            <a:r>
              <a:rPr lang="en-US" i="1" dirty="0"/>
              <a:t>“in a mixture of </a:t>
            </a:r>
            <a:r>
              <a:rPr lang="en-US" i="1" dirty="0" err="1"/>
              <a:t>unreacting</a:t>
            </a:r>
            <a:r>
              <a:rPr lang="en-US" i="1" dirty="0"/>
              <a:t> gases, the total pressure is the sum of the partial pressures of the individual gases”.</a:t>
            </a:r>
          </a:p>
          <a:p>
            <a:pPr marL="0" indent="0" algn="just">
              <a:buNone/>
            </a:pPr>
            <a:r>
              <a:rPr lang="en-US" dirty="0"/>
              <a:t>		P </a:t>
            </a:r>
            <a:r>
              <a:rPr lang="en-US" baseline="-25000" dirty="0"/>
              <a:t>total</a:t>
            </a:r>
            <a:r>
              <a:rPr lang="en-US" dirty="0"/>
              <a:t>  = </a:t>
            </a:r>
            <a:r>
              <a:rPr lang="en-US" dirty="0" err="1"/>
              <a:t>P</a:t>
            </a:r>
            <a:r>
              <a:rPr lang="en-US" baseline="-25000" dirty="0" err="1"/>
              <a:t>1</a:t>
            </a:r>
            <a:r>
              <a:rPr lang="en-US" dirty="0"/>
              <a:t> + </a:t>
            </a:r>
            <a:r>
              <a:rPr lang="en-US" dirty="0" err="1"/>
              <a:t>P</a:t>
            </a:r>
            <a:r>
              <a:rPr lang="en-US" baseline="-25000" dirty="0" err="1"/>
              <a:t>2</a:t>
            </a:r>
            <a:r>
              <a:rPr lang="en-US" dirty="0"/>
              <a:t> + </a:t>
            </a:r>
            <a:r>
              <a:rPr lang="en-US" baseline="-25000" dirty="0"/>
              <a:t> </a:t>
            </a:r>
            <a:r>
              <a:rPr lang="en-US" dirty="0" err="1"/>
              <a:t>P</a:t>
            </a:r>
            <a:r>
              <a:rPr lang="en-US" baseline="-25000" dirty="0" err="1"/>
              <a:t>3</a:t>
            </a:r>
            <a:r>
              <a:rPr lang="en-US" dirty="0"/>
              <a:t> + …</a:t>
            </a:r>
          </a:p>
          <a:p>
            <a:pPr marL="0" indent="0" algn="just">
              <a:buNone/>
            </a:pPr>
            <a:r>
              <a:rPr lang="en-US" dirty="0"/>
              <a:t>E.g. suppose a tank of fixed volume contains gas </a:t>
            </a:r>
            <a:r>
              <a:rPr lang="en-US" b="1" i="1" dirty="0">
                <a:solidFill>
                  <a:srgbClr val="FF0000"/>
                </a:solidFill>
              </a:rPr>
              <a:t>a</a:t>
            </a:r>
            <a:r>
              <a:rPr lang="en-US" dirty="0"/>
              <a:t> and </a:t>
            </a:r>
            <a:r>
              <a:rPr lang="en-US" b="1" i="1" dirty="0">
                <a:solidFill>
                  <a:srgbClr val="FF0000"/>
                </a:solidFill>
              </a:rPr>
              <a:t>b</a:t>
            </a:r>
            <a:r>
              <a:rPr lang="en-US" dirty="0"/>
              <a:t>. Each gas behaves independently,</a:t>
            </a:r>
          </a:p>
          <a:p>
            <a:pPr marL="0" indent="0" algn="just">
              <a:buNone/>
            </a:pPr>
            <a:r>
              <a:rPr lang="en-US" dirty="0"/>
              <a:t>	P</a:t>
            </a:r>
            <a:r>
              <a:rPr lang="en-US" baseline="-25000" dirty="0"/>
              <a:t>a</a:t>
            </a:r>
            <a:r>
              <a:rPr lang="en-US" dirty="0"/>
              <a:t>  = </a:t>
            </a:r>
            <a:r>
              <a:rPr lang="en-US" dirty="0" err="1"/>
              <a:t>n</a:t>
            </a:r>
            <a:r>
              <a:rPr lang="en-US" baseline="-25000" dirty="0" err="1"/>
              <a:t>a</a:t>
            </a:r>
            <a:r>
              <a:rPr lang="en-US" dirty="0" err="1"/>
              <a:t>RT</a:t>
            </a:r>
            <a:r>
              <a:rPr lang="en-US" dirty="0"/>
              <a:t>  	and 	</a:t>
            </a:r>
            <a:r>
              <a:rPr lang="en-US" dirty="0" err="1"/>
              <a:t>P</a:t>
            </a:r>
            <a:r>
              <a:rPr lang="en-US" baseline="-25000" dirty="0" err="1"/>
              <a:t>b</a:t>
            </a:r>
            <a:r>
              <a:rPr lang="en-US" dirty="0"/>
              <a:t>  = </a:t>
            </a:r>
            <a:r>
              <a:rPr lang="en-US" dirty="0" err="1"/>
              <a:t>n</a:t>
            </a:r>
            <a:r>
              <a:rPr lang="en-US" baseline="-25000" dirty="0" err="1"/>
              <a:t>b</a:t>
            </a:r>
            <a:r>
              <a:rPr lang="en-US" dirty="0" err="1"/>
              <a:t>RT</a:t>
            </a:r>
            <a:endParaRPr lang="en-US" dirty="0"/>
          </a:p>
          <a:p>
            <a:pPr marL="0" indent="0" algn="just">
              <a:buNone/>
            </a:pPr>
            <a:r>
              <a:rPr lang="en-US" dirty="0"/>
              <a:t>		   V			  V</a:t>
            </a:r>
          </a:p>
          <a:p>
            <a:pPr marL="0" indent="0" algn="just">
              <a:buNone/>
            </a:pPr>
            <a:r>
              <a:rPr lang="en-US" dirty="0"/>
              <a:t>Each gas occupies the same total volume and is at the same temperature, the pressure of a gas depends on its amount, n. </a:t>
            </a:r>
          </a:p>
        </p:txBody>
      </p:sp>
      <p:cxnSp>
        <p:nvCxnSpPr>
          <p:cNvPr id="5" name="Straight Connector 4"/>
          <p:cNvCxnSpPr/>
          <p:nvPr/>
        </p:nvCxnSpPr>
        <p:spPr>
          <a:xfrm>
            <a:off x="2133600" y="4343400"/>
            <a:ext cx="685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876800" y="4343400"/>
            <a:ext cx="685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a:t>CHM 101: 2020/2021 Session</a:t>
            </a:r>
          </a:p>
        </p:txBody>
      </p:sp>
      <p:sp>
        <p:nvSpPr>
          <p:cNvPr id="6" name="Slide Number Placeholder 5"/>
          <p:cNvSpPr>
            <a:spLocks noGrp="1"/>
          </p:cNvSpPr>
          <p:nvPr>
            <p:ph type="sldNum" sz="quarter" idx="12"/>
          </p:nvPr>
        </p:nvSpPr>
        <p:spPr/>
        <p:txBody>
          <a:bodyPr/>
          <a:lstStyle/>
          <a:p>
            <a:fld id="{E63583E0-65CB-4181-9FA6-A42C1699993F}" type="slidenum">
              <a:rPr lang="en-US" smtClean="0"/>
              <a:t>7</a:t>
            </a:fld>
            <a:endParaRPr lang="en-US"/>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43057769"/>
      </p:ext>
    </p:extLst>
  </p:cSld>
  <p:clrMapOvr>
    <a:masterClrMapping/>
  </p:clrMapOvr>
  <mc:AlternateContent xmlns:mc="http://schemas.openxmlformats.org/markup-compatibility/2006" xmlns:p14="http://schemas.microsoft.com/office/powerpoint/2010/main">
    <mc:Choice Requires="p14">
      <p:transition spd="slow" p14:dur="2000" advTm="74758"/>
    </mc:Choice>
    <mc:Fallback xmlns="">
      <p:transition spd="slow" advTm="74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down)">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down)">
                                      <p:cBhvr>
                                        <p:cTn id="26" dur="500"/>
                                        <p:tgtEl>
                                          <p:spTgt spid="3">
                                            <p:txEl>
                                              <p:pRg st="3" end="3"/>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par>
                                <p:cTn id="30" presetID="22" presetClass="entr" presetSubtype="4"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down)">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wipe(down)">
                                      <p:cBhvr>
                                        <p:cTn id="4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7"/>
                </p:tgtEl>
              </p:cMediaNode>
            </p:audio>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400800"/>
          </a:xfrm>
        </p:spPr>
        <p:txBody>
          <a:bodyPr>
            <a:normAutofit lnSpcReduction="10000"/>
          </a:bodyPr>
          <a:lstStyle/>
          <a:p>
            <a:pPr marL="0" indent="0">
              <a:buNone/>
            </a:pPr>
            <a:r>
              <a:rPr lang="en-US" dirty="0"/>
              <a:t>Thus, the total pressure is:</a:t>
            </a:r>
          </a:p>
          <a:p>
            <a:pPr marL="0" indent="0">
              <a:buNone/>
            </a:pPr>
            <a:r>
              <a:rPr lang="en-US" dirty="0"/>
              <a:t>	</a:t>
            </a:r>
            <a:r>
              <a:rPr lang="en-US" dirty="0" err="1"/>
              <a:t>P</a:t>
            </a:r>
            <a:r>
              <a:rPr lang="en-US" baseline="-25000" dirty="0" err="1"/>
              <a:t>total</a:t>
            </a:r>
            <a:r>
              <a:rPr lang="en-US" dirty="0"/>
              <a:t>  =  P</a:t>
            </a:r>
            <a:r>
              <a:rPr lang="en-US" baseline="-25000" dirty="0"/>
              <a:t>a</a:t>
            </a:r>
            <a:r>
              <a:rPr lang="en-US" dirty="0"/>
              <a:t> + </a:t>
            </a:r>
            <a:r>
              <a:rPr lang="en-US" dirty="0" err="1"/>
              <a:t>P</a:t>
            </a:r>
            <a:r>
              <a:rPr lang="en-US" baseline="-25000" dirty="0" err="1"/>
              <a:t>b</a:t>
            </a:r>
            <a:r>
              <a:rPr lang="en-US" dirty="0"/>
              <a:t>  = </a:t>
            </a:r>
            <a:r>
              <a:rPr lang="en-US" dirty="0" err="1"/>
              <a:t>n</a:t>
            </a:r>
            <a:r>
              <a:rPr lang="en-US" baseline="-25000" dirty="0" err="1"/>
              <a:t>a</a:t>
            </a:r>
            <a:r>
              <a:rPr lang="en-US" dirty="0" err="1"/>
              <a:t>RT</a:t>
            </a:r>
            <a:r>
              <a:rPr lang="en-US" dirty="0"/>
              <a:t>  +  </a:t>
            </a:r>
            <a:r>
              <a:rPr lang="en-US" dirty="0" err="1"/>
              <a:t>n</a:t>
            </a:r>
            <a:r>
              <a:rPr lang="en-US" baseline="-25000" dirty="0" err="1"/>
              <a:t>b</a:t>
            </a:r>
            <a:r>
              <a:rPr lang="en-US" dirty="0" err="1"/>
              <a:t>RT</a:t>
            </a:r>
            <a:endParaRPr lang="en-US" dirty="0"/>
          </a:p>
          <a:p>
            <a:pPr marL="0" indent="0">
              <a:buNone/>
            </a:pPr>
            <a:r>
              <a:rPr lang="en-US" dirty="0"/>
              <a:t>				      V  	V</a:t>
            </a:r>
          </a:p>
          <a:p>
            <a:pPr marL="0" indent="0">
              <a:buNone/>
            </a:pPr>
            <a:r>
              <a:rPr lang="en-US" dirty="0"/>
              <a:t>			= (</a:t>
            </a:r>
            <a:r>
              <a:rPr lang="en-US" dirty="0" err="1"/>
              <a:t>n</a:t>
            </a:r>
            <a:r>
              <a:rPr lang="en-US" baseline="-25000" dirty="0" err="1"/>
              <a:t>a</a:t>
            </a:r>
            <a:r>
              <a:rPr lang="en-US" dirty="0"/>
              <a:t> + </a:t>
            </a:r>
            <a:r>
              <a:rPr lang="en-US" dirty="0" err="1"/>
              <a:t>n</a:t>
            </a:r>
            <a:r>
              <a:rPr lang="en-US" baseline="-25000" dirty="0" err="1"/>
              <a:t>b</a:t>
            </a:r>
            <a:r>
              <a:rPr lang="en-US" dirty="0"/>
              <a:t>) </a:t>
            </a:r>
            <a:r>
              <a:rPr lang="en-US" dirty="0" err="1"/>
              <a:t>RT</a:t>
            </a:r>
            <a:endParaRPr lang="en-US" dirty="0"/>
          </a:p>
          <a:p>
            <a:pPr marL="0" indent="0">
              <a:buNone/>
            </a:pPr>
            <a:r>
              <a:rPr lang="en-US" dirty="0"/>
              <a:t>				V</a:t>
            </a:r>
          </a:p>
          <a:p>
            <a:pPr marL="0" indent="0">
              <a:buNone/>
            </a:pPr>
            <a:r>
              <a:rPr lang="en-US" dirty="0"/>
              <a:t>			= </a:t>
            </a:r>
            <a:r>
              <a:rPr lang="en-US" dirty="0" err="1"/>
              <a:t>n</a:t>
            </a:r>
            <a:r>
              <a:rPr lang="en-US" baseline="-25000" dirty="0" err="1"/>
              <a:t>total</a:t>
            </a:r>
            <a:r>
              <a:rPr lang="en-US" dirty="0"/>
              <a:t> </a:t>
            </a:r>
            <a:r>
              <a:rPr lang="en-US" dirty="0" err="1"/>
              <a:t>RT</a:t>
            </a:r>
            <a:endParaRPr lang="en-US" dirty="0"/>
          </a:p>
          <a:p>
            <a:pPr marL="0" indent="0">
              <a:buNone/>
            </a:pPr>
            <a:r>
              <a:rPr lang="en-US" dirty="0"/>
              <a:t>				V</a:t>
            </a:r>
          </a:p>
          <a:p>
            <a:pPr marL="0" indent="0">
              <a:buNone/>
            </a:pPr>
            <a:r>
              <a:rPr lang="en-US" dirty="0"/>
              <a:t>		</a:t>
            </a:r>
            <a:r>
              <a:rPr lang="en-US" dirty="0" err="1"/>
              <a:t>n</a:t>
            </a:r>
            <a:r>
              <a:rPr lang="en-US" baseline="-25000" dirty="0" err="1"/>
              <a:t>total</a:t>
            </a:r>
            <a:r>
              <a:rPr lang="en-US" dirty="0"/>
              <a:t>  = </a:t>
            </a:r>
            <a:r>
              <a:rPr lang="en-US" dirty="0" err="1"/>
              <a:t>n</a:t>
            </a:r>
            <a:r>
              <a:rPr lang="en-US" baseline="-25000" dirty="0" err="1"/>
              <a:t>a</a:t>
            </a:r>
            <a:r>
              <a:rPr lang="en-US" dirty="0"/>
              <a:t> + </a:t>
            </a:r>
            <a:r>
              <a:rPr lang="en-US" dirty="0" err="1"/>
              <a:t>n</a:t>
            </a:r>
            <a:r>
              <a:rPr lang="en-US" baseline="-25000" dirty="0" err="1"/>
              <a:t>b</a:t>
            </a:r>
            <a:endParaRPr lang="en-US" baseline="-25000" dirty="0"/>
          </a:p>
          <a:p>
            <a:pPr marL="0" indent="0" algn="just">
              <a:buNone/>
            </a:pPr>
            <a:r>
              <a:rPr lang="en-US" dirty="0"/>
              <a:t>Each component in a mixture contributes a fraction of the total number of moles in the mixture, which is the mole fraction (X) of that component.  </a:t>
            </a:r>
          </a:p>
        </p:txBody>
      </p:sp>
      <p:cxnSp>
        <p:nvCxnSpPr>
          <p:cNvPr id="5" name="Straight Connector 4"/>
          <p:cNvCxnSpPr/>
          <p:nvPr/>
        </p:nvCxnSpPr>
        <p:spPr>
          <a:xfrm>
            <a:off x="4305300" y="1219200"/>
            <a:ext cx="685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676900" y="1219200"/>
            <a:ext cx="685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657600" y="2286000"/>
            <a:ext cx="1676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657600" y="3352800"/>
            <a:ext cx="1295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US"/>
              <a:t>CHM 101: 2020/2021 Session</a:t>
            </a:r>
          </a:p>
        </p:txBody>
      </p:sp>
      <p:sp>
        <p:nvSpPr>
          <p:cNvPr id="7" name="Slide Number Placeholder 6"/>
          <p:cNvSpPr>
            <a:spLocks noGrp="1"/>
          </p:cNvSpPr>
          <p:nvPr>
            <p:ph type="sldNum" sz="quarter" idx="12"/>
          </p:nvPr>
        </p:nvSpPr>
        <p:spPr/>
        <p:txBody>
          <a:bodyPr/>
          <a:lstStyle/>
          <a:p>
            <a:fld id="{E63583E0-65CB-4181-9FA6-A42C1699993F}" type="slidenum">
              <a:rPr lang="en-US" smtClean="0"/>
              <a:t>8</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49640649"/>
      </p:ext>
    </p:extLst>
  </p:cSld>
  <p:clrMapOvr>
    <a:masterClrMapping/>
  </p:clrMapOvr>
  <mc:AlternateContent xmlns:mc="http://schemas.openxmlformats.org/markup-compatibility/2006" xmlns:p14="http://schemas.microsoft.com/office/powerpoint/2010/main">
    <mc:Choice Requires="p14">
      <p:transition spd="slow" p14:dur="2000" advTm="46835"/>
    </mc:Choice>
    <mc:Fallback xmlns="">
      <p:transition spd="slow" advTm="46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par>
                                <p:cTn id="20" presetID="22" presetClass="entr" presetSubtype="4"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down)">
                                      <p:cBhvr>
                                        <p:cTn id="30" dur="500"/>
                                        <p:tgtEl>
                                          <p:spTgt spid="3">
                                            <p:txEl>
                                              <p:pRg st="3" end="3"/>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wipe(down)">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wipe(down)">
                                      <p:cBhvr>
                                        <p:cTn id="41" dur="500"/>
                                        <p:tgtEl>
                                          <p:spTgt spid="3">
                                            <p:txEl>
                                              <p:pRg st="5" end="5"/>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down)">
                                      <p:cBhvr>
                                        <p:cTn id="44" dur="500"/>
                                        <p:tgtEl>
                                          <p:spTgt spid="10"/>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wipe(down)">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wipe(down)">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wipe(down)">
                                      <p:cBhvr>
                                        <p:cTn id="5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8"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a:ln>
            <a:noFill/>
          </a:ln>
        </p:spPr>
        <p:txBody>
          <a:bodyPr/>
          <a:lstStyle/>
          <a:p>
            <a:pPr marL="0" indent="0" algn="just">
              <a:buNone/>
            </a:pPr>
            <a:r>
              <a:rPr lang="en-US" dirty="0"/>
              <a:t>For </a:t>
            </a:r>
            <a:r>
              <a:rPr lang="en-US" dirty="0" err="1"/>
              <a:t>n</a:t>
            </a:r>
            <a:r>
              <a:rPr lang="en-US" baseline="-25000" dirty="0" err="1"/>
              <a:t>a</a:t>
            </a:r>
            <a:r>
              <a:rPr lang="en-US" dirty="0"/>
              <a:t>, the mole fraction is </a:t>
            </a:r>
          </a:p>
          <a:p>
            <a:pPr marL="0" indent="0" algn="just">
              <a:buNone/>
            </a:pPr>
            <a:r>
              <a:rPr lang="en-US" dirty="0"/>
              <a:t>	</a:t>
            </a:r>
            <a:r>
              <a:rPr lang="en-US" dirty="0" err="1"/>
              <a:t>X</a:t>
            </a:r>
            <a:r>
              <a:rPr lang="en-US" baseline="-25000" dirty="0" err="1"/>
              <a:t>a</a:t>
            </a:r>
            <a:r>
              <a:rPr lang="en-US" dirty="0"/>
              <a:t>  =     </a:t>
            </a:r>
            <a:r>
              <a:rPr lang="en-US" dirty="0" err="1"/>
              <a:t>n</a:t>
            </a:r>
            <a:r>
              <a:rPr lang="en-US" baseline="-25000" dirty="0" err="1"/>
              <a:t>a</a:t>
            </a:r>
            <a:r>
              <a:rPr lang="en-US" dirty="0"/>
              <a:t>		=     </a:t>
            </a:r>
            <a:r>
              <a:rPr lang="en-US" dirty="0" err="1"/>
              <a:t>n</a:t>
            </a:r>
            <a:r>
              <a:rPr lang="en-US" baseline="-25000" dirty="0" err="1"/>
              <a:t>a</a:t>
            </a:r>
            <a:endParaRPr lang="en-US" baseline="-25000" dirty="0"/>
          </a:p>
          <a:p>
            <a:pPr marL="0" indent="0" algn="just">
              <a:buNone/>
            </a:pPr>
            <a:r>
              <a:rPr lang="en-US" dirty="0"/>
              <a:t>		</a:t>
            </a:r>
            <a:r>
              <a:rPr lang="en-US" dirty="0" err="1"/>
              <a:t>n</a:t>
            </a:r>
            <a:r>
              <a:rPr lang="en-US" baseline="-25000" dirty="0" err="1"/>
              <a:t>total</a:t>
            </a:r>
            <a:r>
              <a:rPr lang="en-US" dirty="0"/>
              <a:t>	 	    </a:t>
            </a:r>
            <a:r>
              <a:rPr lang="en-US" dirty="0" err="1"/>
              <a:t>n</a:t>
            </a:r>
            <a:r>
              <a:rPr lang="en-US" baseline="-25000" dirty="0" err="1"/>
              <a:t>a</a:t>
            </a:r>
            <a:r>
              <a:rPr lang="en-US" dirty="0"/>
              <a:t> + </a:t>
            </a:r>
            <a:r>
              <a:rPr lang="en-US" dirty="0" err="1"/>
              <a:t>n</a:t>
            </a:r>
            <a:r>
              <a:rPr lang="en-US" baseline="-25000" dirty="0" err="1"/>
              <a:t>b</a:t>
            </a:r>
            <a:r>
              <a:rPr lang="en-US" dirty="0"/>
              <a:t>	</a:t>
            </a:r>
          </a:p>
          <a:p>
            <a:pPr marL="0" indent="0" algn="just">
              <a:buNone/>
            </a:pPr>
            <a:r>
              <a:rPr lang="en-US" dirty="0"/>
              <a:t>Since the total pressure is due to the total number of moles, the partial pressure of gas </a:t>
            </a:r>
            <a:r>
              <a:rPr lang="en-US" b="1" i="1" dirty="0">
                <a:solidFill>
                  <a:srgbClr val="FF0000"/>
                </a:solidFill>
              </a:rPr>
              <a:t>a</a:t>
            </a:r>
            <a:r>
              <a:rPr lang="en-US" dirty="0"/>
              <a:t> is the total pressure multiplied by the mole fraction of </a:t>
            </a:r>
            <a:r>
              <a:rPr lang="en-US" b="1" i="1" dirty="0">
                <a:solidFill>
                  <a:srgbClr val="FF0000"/>
                </a:solidFill>
              </a:rPr>
              <a:t>a</a:t>
            </a:r>
            <a:r>
              <a:rPr lang="en-US" dirty="0"/>
              <a:t>, </a:t>
            </a:r>
          </a:p>
          <a:p>
            <a:pPr marL="0" indent="0" algn="just">
              <a:buNone/>
            </a:pPr>
            <a:r>
              <a:rPr lang="en-US" dirty="0"/>
              <a:t>			P</a:t>
            </a:r>
            <a:r>
              <a:rPr lang="en-US" baseline="-25000" dirty="0"/>
              <a:t>a</a:t>
            </a:r>
            <a:r>
              <a:rPr lang="en-US" dirty="0"/>
              <a:t>  =  </a:t>
            </a:r>
            <a:r>
              <a:rPr lang="en-US" dirty="0" err="1"/>
              <a:t>X</a:t>
            </a:r>
            <a:r>
              <a:rPr lang="en-US" baseline="-25000" dirty="0" err="1"/>
              <a:t>a</a:t>
            </a:r>
            <a:r>
              <a:rPr lang="en-US" dirty="0"/>
              <a:t> .  </a:t>
            </a:r>
            <a:r>
              <a:rPr lang="en-US" dirty="0" err="1"/>
              <a:t>P</a:t>
            </a:r>
            <a:r>
              <a:rPr lang="en-US" baseline="-25000" dirty="0" err="1"/>
              <a:t>total</a:t>
            </a:r>
            <a:r>
              <a:rPr lang="en-US" baseline="-25000" dirty="0"/>
              <a:t> </a:t>
            </a:r>
            <a:endParaRPr lang="en-US" dirty="0"/>
          </a:p>
          <a:p>
            <a:pPr marL="0" indent="0" algn="just">
              <a:buNone/>
            </a:pPr>
            <a:endParaRPr lang="en-US" dirty="0"/>
          </a:p>
          <a:p>
            <a:pPr marL="0" indent="0" algn="just">
              <a:buNone/>
            </a:pPr>
            <a:endParaRPr lang="en-US" dirty="0"/>
          </a:p>
        </p:txBody>
      </p:sp>
      <p:cxnSp>
        <p:nvCxnSpPr>
          <p:cNvPr id="6" name="Straight Connector 5"/>
          <p:cNvCxnSpPr/>
          <p:nvPr/>
        </p:nvCxnSpPr>
        <p:spPr>
          <a:xfrm>
            <a:off x="2438400" y="1447800"/>
            <a:ext cx="76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648200" y="1447800"/>
            <a:ext cx="914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135086" y="4053840"/>
            <a:ext cx="2889069" cy="923330"/>
          </a:xfrm>
          <a:prstGeom prst="rect">
            <a:avLst/>
          </a:prstGeom>
          <a:noFill/>
          <a:ln w="28575">
            <a:solidFill>
              <a:srgbClr val="FF0000"/>
            </a:solidFill>
          </a:ln>
        </p:spPr>
        <p:txBody>
          <a:bodyPr wrap="square" rtlCol="0">
            <a:spAutoFit/>
          </a:bodyPr>
          <a:lstStyle/>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r>
              <a:rPr lang="en-US"/>
              <a:t>CHM 101: 2020/2021 Session</a:t>
            </a:r>
          </a:p>
        </p:txBody>
      </p:sp>
      <p:sp>
        <p:nvSpPr>
          <p:cNvPr id="5" name="Slide Number Placeholder 4"/>
          <p:cNvSpPr>
            <a:spLocks noGrp="1"/>
          </p:cNvSpPr>
          <p:nvPr>
            <p:ph type="sldNum" sz="quarter" idx="12"/>
          </p:nvPr>
        </p:nvSpPr>
        <p:spPr/>
        <p:txBody>
          <a:bodyPr/>
          <a:lstStyle/>
          <a:p>
            <a:fld id="{E63583E0-65CB-4181-9FA6-A42C1699993F}" type="slidenum">
              <a:rPr lang="en-US" smtClean="0"/>
              <a:t>9</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135250437"/>
      </p:ext>
    </p:extLst>
  </p:cSld>
  <p:clrMapOvr>
    <a:masterClrMapping/>
  </p:clrMapOvr>
  <mc:AlternateContent xmlns:mc="http://schemas.openxmlformats.org/markup-compatibility/2006" xmlns:p14="http://schemas.microsoft.com/office/powerpoint/2010/main">
    <mc:Choice Requires="p14">
      <p:transition spd="slow" p14:dur="2000" advTm="36796"/>
    </mc:Choice>
    <mc:Fallback xmlns="">
      <p:transition spd="slow" advTm="36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down)">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down)">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circle(in)">
                                      <p:cBhvr>
                                        <p:cTn id="4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4"/>
                </p:tgtEl>
              </p:cMediaNode>
            </p:audio>
          </p:childTnLst>
        </p:cTn>
      </p:par>
    </p:tnLst>
    <p:bldLst>
      <p:bldP spid="3" grpId="0" uiExpand="1" build="p"/>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7|0.7|0.6|8.7"/>
</p:tagLst>
</file>

<file path=ppt/tags/tag10.xml><?xml version="1.0" encoding="utf-8"?>
<p:tagLst xmlns:a="http://schemas.openxmlformats.org/drawingml/2006/main" xmlns:r="http://schemas.openxmlformats.org/officeDocument/2006/relationships" xmlns:p="http://schemas.openxmlformats.org/presentationml/2006/main">
  <p:tag name="TIMING" val="|1.6|3|6.4"/>
</p:tagLst>
</file>

<file path=ppt/tags/tag11.xml><?xml version="1.0" encoding="utf-8"?>
<p:tagLst xmlns:a="http://schemas.openxmlformats.org/drawingml/2006/main" xmlns:r="http://schemas.openxmlformats.org/officeDocument/2006/relationships" xmlns:p="http://schemas.openxmlformats.org/presentationml/2006/main">
  <p:tag name="TIMING" val="|1.4|3.9|6.6"/>
</p:tagLst>
</file>

<file path=ppt/tags/tag12.xml><?xml version="1.0" encoding="utf-8"?>
<p:tagLst xmlns:a="http://schemas.openxmlformats.org/drawingml/2006/main" xmlns:r="http://schemas.openxmlformats.org/officeDocument/2006/relationships" xmlns:p="http://schemas.openxmlformats.org/presentationml/2006/main">
  <p:tag name="TIMING" val="|0.7|0.9|1|27"/>
</p:tagLst>
</file>

<file path=ppt/tags/tag13.xml><?xml version="1.0" encoding="utf-8"?>
<p:tagLst xmlns:a="http://schemas.openxmlformats.org/drawingml/2006/main" xmlns:r="http://schemas.openxmlformats.org/officeDocument/2006/relationships" xmlns:p="http://schemas.openxmlformats.org/presentationml/2006/main">
  <p:tag name="TIMING" val="|0.7|1.4|3.9|12"/>
</p:tagLst>
</file>

<file path=ppt/tags/tag14.xml><?xml version="1.0" encoding="utf-8"?>
<p:tagLst xmlns:a="http://schemas.openxmlformats.org/drawingml/2006/main" xmlns:r="http://schemas.openxmlformats.org/officeDocument/2006/relationships" xmlns:p="http://schemas.openxmlformats.org/presentationml/2006/main">
  <p:tag name="TIMING" val="|1.9|1.1|1|18.1"/>
</p:tagLst>
</file>

<file path=ppt/tags/tag15.xml><?xml version="1.0" encoding="utf-8"?>
<p:tagLst xmlns:a="http://schemas.openxmlformats.org/drawingml/2006/main" xmlns:r="http://schemas.openxmlformats.org/officeDocument/2006/relationships" xmlns:p="http://schemas.openxmlformats.org/presentationml/2006/main">
  <p:tag name="TIMING" val="|1.4|3.3|0.7"/>
</p:tagLst>
</file>

<file path=ppt/tags/tag16.xml><?xml version="1.0" encoding="utf-8"?>
<p:tagLst xmlns:a="http://schemas.openxmlformats.org/drawingml/2006/main" xmlns:r="http://schemas.openxmlformats.org/officeDocument/2006/relationships" xmlns:p="http://schemas.openxmlformats.org/presentationml/2006/main">
  <p:tag name="TIMING" val="|0.6|1.3|14.5"/>
</p:tagLst>
</file>

<file path=ppt/tags/tag17.xml><?xml version="1.0" encoding="utf-8"?>
<p:tagLst xmlns:a="http://schemas.openxmlformats.org/drawingml/2006/main" xmlns:r="http://schemas.openxmlformats.org/officeDocument/2006/relationships" xmlns:p="http://schemas.openxmlformats.org/presentationml/2006/main">
  <p:tag name="TIMING" val="|0.9|0.7|8.4|5.6|27.9|26|24.8"/>
</p:tagLst>
</file>

<file path=ppt/tags/tag18.xml><?xml version="1.0" encoding="utf-8"?>
<p:tagLst xmlns:a="http://schemas.openxmlformats.org/drawingml/2006/main" xmlns:r="http://schemas.openxmlformats.org/officeDocument/2006/relationships" xmlns:p="http://schemas.openxmlformats.org/presentationml/2006/main">
  <p:tag name="TIMING" val="|0.7|8.7|4.6|9.5|3.6|8.1|7.4|13.7|1.6|4|7.8|19.1"/>
</p:tagLst>
</file>

<file path=ppt/tags/tag19.xml><?xml version="1.0" encoding="utf-8"?>
<p:tagLst xmlns:a="http://schemas.openxmlformats.org/drawingml/2006/main" xmlns:r="http://schemas.openxmlformats.org/officeDocument/2006/relationships" xmlns:p="http://schemas.openxmlformats.org/presentationml/2006/main">
  <p:tag name="TIMING" val="|1.6|1|26.7|42.9|0.8|0.6"/>
</p:tagLst>
</file>

<file path=ppt/tags/tag2.xml><?xml version="1.0" encoding="utf-8"?>
<p:tagLst xmlns:a="http://schemas.openxmlformats.org/drawingml/2006/main" xmlns:r="http://schemas.openxmlformats.org/officeDocument/2006/relationships" xmlns:p="http://schemas.openxmlformats.org/presentationml/2006/main">
  <p:tag name="TIMING" val="|0.5|0.6|0.6|26.9|5.8|0.8|5.9"/>
</p:tagLst>
</file>

<file path=ppt/tags/tag20.xml><?xml version="1.0" encoding="utf-8"?>
<p:tagLst xmlns:a="http://schemas.openxmlformats.org/drawingml/2006/main" xmlns:r="http://schemas.openxmlformats.org/officeDocument/2006/relationships" xmlns:p="http://schemas.openxmlformats.org/presentationml/2006/main">
  <p:tag name="TIMING" val="|0.7|49.4|11.3|13.5|20.5|23.4|7.4|1.2|11.9"/>
</p:tagLst>
</file>

<file path=ppt/tags/tag21.xml><?xml version="1.0" encoding="utf-8"?>
<p:tagLst xmlns:a="http://schemas.openxmlformats.org/drawingml/2006/main" xmlns:r="http://schemas.openxmlformats.org/officeDocument/2006/relationships" xmlns:p="http://schemas.openxmlformats.org/presentationml/2006/main">
  <p:tag name="TIMING" val="|1.2|1.4|0.7|4.1"/>
</p:tagLst>
</file>

<file path=ppt/tags/tag22.xml><?xml version="1.0" encoding="utf-8"?>
<p:tagLst xmlns:a="http://schemas.openxmlformats.org/drawingml/2006/main" xmlns:r="http://schemas.openxmlformats.org/officeDocument/2006/relationships" xmlns:p="http://schemas.openxmlformats.org/presentationml/2006/main">
  <p:tag name="TIMING" val="|0.6|0.9"/>
</p:tagLst>
</file>

<file path=ppt/tags/tag23.xml><?xml version="1.0" encoding="utf-8"?>
<p:tagLst xmlns:a="http://schemas.openxmlformats.org/drawingml/2006/main" xmlns:r="http://schemas.openxmlformats.org/officeDocument/2006/relationships" xmlns:p="http://schemas.openxmlformats.org/presentationml/2006/main">
  <p:tag name="TIMING" val="|0.6|3.3"/>
</p:tagLst>
</file>

<file path=ppt/tags/tag24.xml><?xml version="1.0" encoding="utf-8"?>
<p:tagLst xmlns:a="http://schemas.openxmlformats.org/drawingml/2006/main" xmlns:r="http://schemas.openxmlformats.org/officeDocument/2006/relationships" xmlns:p="http://schemas.openxmlformats.org/presentationml/2006/main">
  <p:tag name="TIMING" val="|0.6|31.2|2.8|0.6"/>
</p:tagLst>
</file>

<file path=ppt/tags/tag25.xml><?xml version="1.0" encoding="utf-8"?>
<p:tagLst xmlns:a="http://schemas.openxmlformats.org/drawingml/2006/main" xmlns:r="http://schemas.openxmlformats.org/officeDocument/2006/relationships" xmlns:p="http://schemas.openxmlformats.org/presentationml/2006/main">
  <p:tag name="TIMING" val="|0.6|3.3"/>
</p:tagLst>
</file>

<file path=ppt/tags/tag3.xml><?xml version="1.0" encoding="utf-8"?>
<p:tagLst xmlns:a="http://schemas.openxmlformats.org/drawingml/2006/main" xmlns:r="http://schemas.openxmlformats.org/officeDocument/2006/relationships" xmlns:p="http://schemas.openxmlformats.org/presentationml/2006/main">
  <p:tag name="TIMING" val="|0.7|0.7|13.2"/>
</p:tagLst>
</file>

<file path=ppt/tags/tag4.xml><?xml version="1.0" encoding="utf-8"?>
<p:tagLst xmlns:a="http://schemas.openxmlformats.org/drawingml/2006/main" xmlns:r="http://schemas.openxmlformats.org/officeDocument/2006/relationships" xmlns:p="http://schemas.openxmlformats.org/presentationml/2006/main">
  <p:tag name="TIMING" val="|0.6|1.4|4.7|10.2|15.1|1.2"/>
</p:tagLst>
</file>

<file path=ppt/tags/tag5.xml><?xml version="1.0" encoding="utf-8"?>
<p:tagLst xmlns:a="http://schemas.openxmlformats.org/drawingml/2006/main" xmlns:r="http://schemas.openxmlformats.org/officeDocument/2006/relationships" xmlns:p="http://schemas.openxmlformats.org/presentationml/2006/main">
  <p:tag name="TIMING" val="|1|3.3|1|1"/>
</p:tagLst>
</file>

<file path=ppt/tags/tag6.xml><?xml version="1.0" encoding="utf-8"?>
<p:tagLst xmlns:a="http://schemas.openxmlformats.org/drawingml/2006/main" xmlns:r="http://schemas.openxmlformats.org/officeDocument/2006/relationships" xmlns:p="http://schemas.openxmlformats.org/presentationml/2006/main">
  <p:tag name="TIMING" val="|2.2|5.7|25|6.3|22"/>
</p:tagLst>
</file>

<file path=ppt/tags/tag7.xml><?xml version="1.0" encoding="utf-8"?>
<p:tagLst xmlns:a="http://schemas.openxmlformats.org/drawingml/2006/main" xmlns:r="http://schemas.openxmlformats.org/officeDocument/2006/relationships" xmlns:p="http://schemas.openxmlformats.org/presentationml/2006/main">
  <p:tag name="TIMING" val="|0.6|0.7|12.5|1.8|5.5|7"/>
</p:tagLst>
</file>

<file path=ppt/tags/tag8.xml><?xml version="1.0" encoding="utf-8"?>
<p:tagLst xmlns:a="http://schemas.openxmlformats.org/drawingml/2006/main" xmlns:r="http://schemas.openxmlformats.org/officeDocument/2006/relationships" xmlns:p="http://schemas.openxmlformats.org/presentationml/2006/main">
  <p:tag name="TIMING" val="|0.8|1|7.6|6.1|3"/>
</p:tagLst>
</file>

<file path=ppt/tags/tag9.xml><?xml version="1.0" encoding="utf-8"?>
<p:tagLst xmlns:a="http://schemas.openxmlformats.org/drawingml/2006/main" xmlns:r="http://schemas.openxmlformats.org/officeDocument/2006/relationships" xmlns:p="http://schemas.openxmlformats.org/presentationml/2006/main">
  <p:tag name="TIMING" val="|0.7|1.2|8.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13684</TotalTime>
  <Words>1472</Words>
  <Application>Microsoft Office PowerPoint</Application>
  <PresentationFormat>On-screen Show (4:3)</PresentationFormat>
  <Paragraphs>227</Paragraphs>
  <Slides>32</Slides>
  <Notes>19</Notes>
  <HiddenSlides>0</HiddenSlides>
  <MMClips>32</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CHM 101: Kinetic theory of matter (module B)</vt:lpstr>
      <vt:lpstr>The Density of a Gas</vt:lpstr>
      <vt:lpstr>PowerPoint Presentation</vt:lpstr>
      <vt:lpstr>PowerPoint Presentation</vt:lpstr>
      <vt:lpstr>Molar mass</vt:lpstr>
      <vt:lpstr>The partial Pressure of a gas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Graham’s Law</vt:lpstr>
      <vt:lpstr>PowerPoint Presentation</vt:lpstr>
      <vt:lpstr>Kinetic Molecular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NIYIAFO</dc:creator>
  <cp:lastModifiedBy>Unknown User</cp:lastModifiedBy>
  <cp:revision>279</cp:revision>
  <cp:lastPrinted>2012-02-09T19:46:59Z</cp:lastPrinted>
  <dcterms:created xsi:type="dcterms:W3CDTF">2011-11-16T08:15:19Z</dcterms:created>
  <dcterms:modified xsi:type="dcterms:W3CDTF">2022-01-05T08:11:13Z</dcterms:modified>
</cp:coreProperties>
</file>